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sldIdLst>
    <p:sldId id="257" r:id="rId2"/>
    <p:sldId id="259" r:id="rId3"/>
    <p:sldId id="413" r:id="rId4"/>
    <p:sldId id="450" r:id="rId5"/>
    <p:sldId id="451" r:id="rId6"/>
    <p:sldId id="452" r:id="rId7"/>
    <p:sldId id="453" r:id="rId8"/>
    <p:sldId id="454" r:id="rId9"/>
    <p:sldId id="455" r:id="rId10"/>
    <p:sldId id="456" r:id="rId11"/>
    <p:sldId id="457" r:id="rId12"/>
    <p:sldId id="458" r:id="rId13"/>
    <p:sldId id="459" r:id="rId14"/>
    <p:sldId id="460" r:id="rId15"/>
    <p:sldId id="461" r:id="rId16"/>
    <p:sldId id="462" r:id="rId17"/>
    <p:sldId id="463" r:id="rId18"/>
    <p:sldId id="464" r:id="rId19"/>
    <p:sldId id="465" r:id="rId20"/>
    <p:sldId id="466" r:id="rId21"/>
    <p:sldId id="467" r:id="rId22"/>
    <p:sldId id="468" r:id="rId23"/>
    <p:sldId id="469" r:id="rId24"/>
    <p:sldId id="470" r:id="rId25"/>
    <p:sldId id="472" r:id="rId26"/>
    <p:sldId id="473" r:id="rId27"/>
    <p:sldId id="474" r:id="rId28"/>
    <p:sldId id="475" r:id="rId29"/>
    <p:sldId id="476" r:id="rId30"/>
    <p:sldId id="493" r:id="rId31"/>
    <p:sldId id="477" r:id="rId32"/>
    <p:sldId id="492" r:id="rId33"/>
    <p:sldId id="479" r:id="rId34"/>
    <p:sldId id="481" r:id="rId35"/>
    <p:sldId id="482" r:id="rId36"/>
    <p:sldId id="416" r:id="rId37"/>
    <p:sldId id="483" r:id="rId38"/>
    <p:sldId id="417" r:id="rId39"/>
    <p:sldId id="484" r:id="rId40"/>
    <p:sldId id="485" r:id="rId41"/>
    <p:sldId id="486" r:id="rId42"/>
    <p:sldId id="487" r:id="rId43"/>
    <p:sldId id="496" r:id="rId44"/>
    <p:sldId id="488" r:id="rId45"/>
    <p:sldId id="489" r:id="rId46"/>
    <p:sldId id="490" r:id="rId47"/>
    <p:sldId id="494" r:id="rId48"/>
    <p:sldId id="495" r:id="rId49"/>
    <p:sldId id="491" r:id="rId50"/>
    <p:sldId id="35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674"/>
  </p:normalViewPr>
  <p:slideViewPr>
    <p:cSldViewPr snapToGrid="0" snapToObjects="1">
      <p:cViewPr varScale="1">
        <p:scale>
          <a:sx n="64" d="100"/>
          <a:sy n="64" d="100"/>
        </p:scale>
        <p:origin x="72" y="62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70F0E-BEB6-EA48-B651-8B80B020ED75}"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7D7AF-1A14-834E-A82E-0B2C1C7FA10B}" type="slidenum">
              <a:rPr lang="en-US" smtClean="0"/>
              <a:t>‹#›</a:t>
            </a:fld>
            <a:endParaRPr lang="en-US"/>
          </a:p>
        </p:txBody>
      </p:sp>
    </p:spTree>
    <p:extLst>
      <p:ext uri="{BB962C8B-B14F-4D97-AF65-F5344CB8AC3E}">
        <p14:creationId xmlns:p14="http://schemas.microsoft.com/office/powerpoint/2010/main" val="280743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a:t>
            </a:fld>
            <a:endParaRPr lang="en-US"/>
          </a:p>
        </p:txBody>
      </p:sp>
    </p:spTree>
    <p:extLst>
      <p:ext uri="{BB962C8B-B14F-4D97-AF65-F5344CB8AC3E}">
        <p14:creationId xmlns:p14="http://schemas.microsoft.com/office/powerpoint/2010/main" val="168135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3087581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257880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12</a:t>
            </a:fld>
            <a:endParaRPr lang="en-US"/>
          </a:p>
        </p:txBody>
      </p:sp>
    </p:spTree>
    <p:extLst>
      <p:ext uri="{BB962C8B-B14F-4D97-AF65-F5344CB8AC3E}">
        <p14:creationId xmlns:p14="http://schemas.microsoft.com/office/powerpoint/2010/main" val="4106094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13</a:t>
            </a:fld>
            <a:endParaRPr lang="en-US"/>
          </a:p>
        </p:txBody>
      </p:sp>
    </p:spTree>
    <p:extLst>
      <p:ext uri="{BB962C8B-B14F-4D97-AF65-F5344CB8AC3E}">
        <p14:creationId xmlns:p14="http://schemas.microsoft.com/office/powerpoint/2010/main" val="2757187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14</a:t>
            </a:fld>
            <a:endParaRPr lang="en-US"/>
          </a:p>
        </p:txBody>
      </p:sp>
    </p:spTree>
    <p:extLst>
      <p:ext uri="{BB962C8B-B14F-4D97-AF65-F5344CB8AC3E}">
        <p14:creationId xmlns:p14="http://schemas.microsoft.com/office/powerpoint/2010/main" val="4190716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15</a:t>
            </a:fld>
            <a:endParaRPr lang="en-US"/>
          </a:p>
        </p:txBody>
      </p:sp>
    </p:spTree>
    <p:extLst>
      <p:ext uri="{BB962C8B-B14F-4D97-AF65-F5344CB8AC3E}">
        <p14:creationId xmlns:p14="http://schemas.microsoft.com/office/powerpoint/2010/main" val="179424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16</a:t>
            </a:fld>
            <a:endParaRPr lang="en-US"/>
          </a:p>
        </p:txBody>
      </p:sp>
    </p:spTree>
    <p:extLst>
      <p:ext uri="{BB962C8B-B14F-4D97-AF65-F5344CB8AC3E}">
        <p14:creationId xmlns:p14="http://schemas.microsoft.com/office/powerpoint/2010/main" val="3661226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17</a:t>
            </a:fld>
            <a:endParaRPr lang="en-US"/>
          </a:p>
        </p:txBody>
      </p:sp>
    </p:spTree>
    <p:extLst>
      <p:ext uri="{BB962C8B-B14F-4D97-AF65-F5344CB8AC3E}">
        <p14:creationId xmlns:p14="http://schemas.microsoft.com/office/powerpoint/2010/main" val="1595632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18</a:t>
            </a:fld>
            <a:endParaRPr lang="en-US"/>
          </a:p>
        </p:txBody>
      </p:sp>
    </p:spTree>
    <p:extLst>
      <p:ext uri="{BB962C8B-B14F-4D97-AF65-F5344CB8AC3E}">
        <p14:creationId xmlns:p14="http://schemas.microsoft.com/office/powerpoint/2010/main" val="264347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19</a:t>
            </a:fld>
            <a:endParaRPr lang="en-US"/>
          </a:p>
        </p:txBody>
      </p:sp>
    </p:spTree>
    <p:extLst>
      <p:ext uri="{BB962C8B-B14F-4D97-AF65-F5344CB8AC3E}">
        <p14:creationId xmlns:p14="http://schemas.microsoft.com/office/powerpoint/2010/main" val="376154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1262951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20</a:t>
            </a:fld>
            <a:endParaRPr lang="en-US"/>
          </a:p>
        </p:txBody>
      </p:sp>
    </p:spTree>
    <p:extLst>
      <p:ext uri="{BB962C8B-B14F-4D97-AF65-F5344CB8AC3E}">
        <p14:creationId xmlns:p14="http://schemas.microsoft.com/office/powerpoint/2010/main" val="1771452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21</a:t>
            </a:fld>
            <a:endParaRPr lang="en-US"/>
          </a:p>
        </p:txBody>
      </p:sp>
    </p:spTree>
    <p:extLst>
      <p:ext uri="{BB962C8B-B14F-4D97-AF65-F5344CB8AC3E}">
        <p14:creationId xmlns:p14="http://schemas.microsoft.com/office/powerpoint/2010/main" val="211598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2590491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23</a:t>
            </a:fld>
            <a:endParaRPr lang="en-US"/>
          </a:p>
        </p:txBody>
      </p:sp>
    </p:spTree>
    <p:extLst>
      <p:ext uri="{BB962C8B-B14F-4D97-AF65-F5344CB8AC3E}">
        <p14:creationId xmlns:p14="http://schemas.microsoft.com/office/powerpoint/2010/main" val="3531432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24</a:t>
            </a:fld>
            <a:endParaRPr lang="en-US"/>
          </a:p>
        </p:txBody>
      </p:sp>
    </p:spTree>
    <p:extLst>
      <p:ext uri="{BB962C8B-B14F-4D97-AF65-F5344CB8AC3E}">
        <p14:creationId xmlns:p14="http://schemas.microsoft.com/office/powerpoint/2010/main" val="804905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377510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3414097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27</a:t>
            </a:fld>
            <a:endParaRPr lang="en-US"/>
          </a:p>
        </p:txBody>
      </p:sp>
    </p:spTree>
    <p:extLst>
      <p:ext uri="{BB962C8B-B14F-4D97-AF65-F5344CB8AC3E}">
        <p14:creationId xmlns:p14="http://schemas.microsoft.com/office/powerpoint/2010/main" val="1641104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28</a:t>
            </a:fld>
            <a:endParaRPr lang="en-US"/>
          </a:p>
        </p:txBody>
      </p:sp>
    </p:spTree>
    <p:extLst>
      <p:ext uri="{BB962C8B-B14F-4D97-AF65-F5344CB8AC3E}">
        <p14:creationId xmlns:p14="http://schemas.microsoft.com/office/powerpoint/2010/main" val="678881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29</a:t>
            </a:fld>
            <a:endParaRPr lang="en-US"/>
          </a:p>
        </p:txBody>
      </p:sp>
    </p:spTree>
    <p:extLst>
      <p:ext uri="{BB962C8B-B14F-4D97-AF65-F5344CB8AC3E}">
        <p14:creationId xmlns:p14="http://schemas.microsoft.com/office/powerpoint/2010/main" val="253340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a:t>
            </a:fld>
            <a:endParaRPr lang="en-US"/>
          </a:p>
        </p:txBody>
      </p:sp>
    </p:spTree>
    <p:extLst>
      <p:ext uri="{BB962C8B-B14F-4D97-AF65-F5344CB8AC3E}">
        <p14:creationId xmlns:p14="http://schemas.microsoft.com/office/powerpoint/2010/main" val="2377600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30</a:t>
            </a:fld>
            <a:endParaRPr lang="en-US"/>
          </a:p>
        </p:txBody>
      </p:sp>
    </p:spTree>
    <p:extLst>
      <p:ext uri="{BB962C8B-B14F-4D97-AF65-F5344CB8AC3E}">
        <p14:creationId xmlns:p14="http://schemas.microsoft.com/office/powerpoint/2010/main" val="2684025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31</a:t>
            </a:fld>
            <a:endParaRPr lang="en-US"/>
          </a:p>
        </p:txBody>
      </p:sp>
    </p:spTree>
    <p:extLst>
      <p:ext uri="{BB962C8B-B14F-4D97-AF65-F5344CB8AC3E}">
        <p14:creationId xmlns:p14="http://schemas.microsoft.com/office/powerpoint/2010/main" val="2657228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32</a:t>
            </a:fld>
            <a:endParaRPr lang="en-US"/>
          </a:p>
        </p:txBody>
      </p:sp>
    </p:spTree>
    <p:extLst>
      <p:ext uri="{BB962C8B-B14F-4D97-AF65-F5344CB8AC3E}">
        <p14:creationId xmlns:p14="http://schemas.microsoft.com/office/powerpoint/2010/main" val="548041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33</a:t>
            </a:fld>
            <a:endParaRPr lang="en-US"/>
          </a:p>
        </p:txBody>
      </p:sp>
    </p:spTree>
    <p:extLst>
      <p:ext uri="{BB962C8B-B14F-4D97-AF65-F5344CB8AC3E}">
        <p14:creationId xmlns:p14="http://schemas.microsoft.com/office/powerpoint/2010/main" val="368521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34</a:t>
            </a:fld>
            <a:endParaRPr lang="en-US"/>
          </a:p>
        </p:txBody>
      </p:sp>
    </p:spTree>
    <p:extLst>
      <p:ext uri="{BB962C8B-B14F-4D97-AF65-F5344CB8AC3E}">
        <p14:creationId xmlns:p14="http://schemas.microsoft.com/office/powerpoint/2010/main" val="967262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35</a:t>
            </a:fld>
            <a:endParaRPr lang="en-US"/>
          </a:p>
        </p:txBody>
      </p:sp>
    </p:spTree>
    <p:extLst>
      <p:ext uri="{BB962C8B-B14F-4D97-AF65-F5344CB8AC3E}">
        <p14:creationId xmlns:p14="http://schemas.microsoft.com/office/powerpoint/2010/main" val="2587934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36</a:t>
            </a:fld>
            <a:endParaRPr lang="en-US"/>
          </a:p>
        </p:txBody>
      </p:sp>
    </p:spTree>
    <p:extLst>
      <p:ext uri="{BB962C8B-B14F-4D97-AF65-F5344CB8AC3E}">
        <p14:creationId xmlns:p14="http://schemas.microsoft.com/office/powerpoint/2010/main" val="3105697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37</a:t>
            </a:fld>
            <a:endParaRPr lang="en-US"/>
          </a:p>
        </p:txBody>
      </p:sp>
    </p:spTree>
    <p:extLst>
      <p:ext uri="{BB962C8B-B14F-4D97-AF65-F5344CB8AC3E}">
        <p14:creationId xmlns:p14="http://schemas.microsoft.com/office/powerpoint/2010/main" val="383906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3845005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39</a:t>
            </a:fld>
            <a:endParaRPr lang="en-US"/>
          </a:p>
        </p:txBody>
      </p:sp>
    </p:spTree>
    <p:extLst>
      <p:ext uri="{BB962C8B-B14F-4D97-AF65-F5344CB8AC3E}">
        <p14:creationId xmlns:p14="http://schemas.microsoft.com/office/powerpoint/2010/main" val="49491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a:t>
            </a:fld>
            <a:endParaRPr lang="en-US"/>
          </a:p>
        </p:txBody>
      </p:sp>
    </p:spTree>
    <p:extLst>
      <p:ext uri="{BB962C8B-B14F-4D97-AF65-F5344CB8AC3E}">
        <p14:creationId xmlns:p14="http://schemas.microsoft.com/office/powerpoint/2010/main" val="17121091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40</a:t>
            </a:fld>
            <a:endParaRPr lang="en-US"/>
          </a:p>
        </p:txBody>
      </p:sp>
    </p:spTree>
    <p:extLst>
      <p:ext uri="{BB962C8B-B14F-4D97-AF65-F5344CB8AC3E}">
        <p14:creationId xmlns:p14="http://schemas.microsoft.com/office/powerpoint/2010/main" val="1729484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41</a:t>
            </a:fld>
            <a:endParaRPr lang="en-US"/>
          </a:p>
        </p:txBody>
      </p:sp>
    </p:spTree>
    <p:extLst>
      <p:ext uri="{BB962C8B-B14F-4D97-AF65-F5344CB8AC3E}">
        <p14:creationId xmlns:p14="http://schemas.microsoft.com/office/powerpoint/2010/main" val="35673576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42</a:t>
            </a:fld>
            <a:endParaRPr lang="en-US"/>
          </a:p>
        </p:txBody>
      </p:sp>
    </p:spTree>
    <p:extLst>
      <p:ext uri="{BB962C8B-B14F-4D97-AF65-F5344CB8AC3E}">
        <p14:creationId xmlns:p14="http://schemas.microsoft.com/office/powerpoint/2010/main" val="1421469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43</a:t>
            </a:fld>
            <a:endParaRPr lang="en-US"/>
          </a:p>
        </p:txBody>
      </p:sp>
    </p:spTree>
    <p:extLst>
      <p:ext uri="{BB962C8B-B14F-4D97-AF65-F5344CB8AC3E}">
        <p14:creationId xmlns:p14="http://schemas.microsoft.com/office/powerpoint/2010/main" val="4277580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44</a:t>
            </a:fld>
            <a:endParaRPr lang="en-US"/>
          </a:p>
        </p:txBody>
      </p:sp>
    </p:spTree>
    <p:extLst>
      <p:ext uri="{BB962C8B-B14F-4D97-AF65-F5344CB8AC3E}">
        <p14:creationId xmlns:p14="http://schemas.microsoft.com/office/powerpoint/2010/main" val="526502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45</a:t>
            </a:fld>
            <a:endParaRPr lang="en-US"/>
          </a:p>
        </p:txBody>
      </p:sp>
    </p:spTree>
    <p:extLst>
      <p:ext uri="{BB962C8B-B14F-4D97-AF65-F5344CB8AC3E}">
        <p14:creationId xmlns:p14="http://schemas.microsoft.com/office/powerpoint/2010/main" val="4177489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46</a:t>
            </a:fld>
            <a:endParaRPr lang="en-US"/>
          </a:p>
        </p:txBody>
      </p:sp>
    </p:spTree>
    <p:extLst>
      <p:ext uri="{BB962C8B-B14F-4D97-AF65-F5344CB8AC3E}">
        <p14:creationId xmlns:p14="http://schemas.microsoft.com/office/powerpoint/2010/main" val="3621444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47</a:t>
            </a:fld>
            <a:endParaRPr lang="en-US"/>
          </a:p>
        </p:txBody>
      </p:sp>
    </p:spTree>
    <p:extLst>
      <p:ext uri="{BB962C8B-B14F-4D97-AF65-F5344CB8AC3E}">
        <p14:creationId xmlns:p14="http://schemas.microsoft.com/office/powerpoint/2010/main" val="374271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48</a:t>
            </a:fld>
            <a:endParaRPr lang="en-US"/>
          </a:p>
        </p:txBody>
      </p:sp>
    </p:spTree>
    <p:extLst>
      <p:ext uri="{BB962C8B-B14F-4D97-AF65-F5344CB8AC3E}">
        <p14:creationId xmlns:p14="http://schemas.microsoft.com/office/powerpoint/2010/main" val="349473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49</a:t>
            </a:fld>
            <a:endParaRPr lang="en-US"/>
          </a:p>
        </p:txBody>
      </p:sp>
    </p:spTree>
    <p:extLst>
      <p:ext uri="{BB962C8B-B14F-4D97-AF65-F5344CB8AC3E}">
        <p14:creationId xmlns:p14="http://schemas.microsoft.com/office/powerpoint/2010/main" val="3048353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a:t>
            </a:fld>
            <a:endParaRPr lang="en-US"/>
          </a:p>
        </p:txBody>
      </p:sp>
    </p:spTree>
    <p:extLst>
      <p:ext uri="{BB962C8B-B14F-4D97-AF65-F5344CB8AC3E}">
        <p14:creationId xmlns:p14="http://schemas.microsoft.com/office/powerpoint/2010/main" val="21313517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50</a:t>
            </a:fld>
            <a:endParaRPr lang="en-US"/>
          </a:p>
        </p:txBody>
      </p:sp>
    </p:spTree>
    <p:extLst>
      <p:ext uri="{BB962C8B-B14F-4D97-AF65-F5344CB8AC3E}">
        <p14:creationId xmlns:p14="http://schemas.microsoft.com/office/powerpoint/2010/main" val="1225951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368189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3041765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8</a:t>
            </a:fld>
            <a:endParaRPr lang="en-US"/>
          </a:p>
        </p:txBody>
      </p:sp>
    </p:spTree>
    <p:extLst>
      <p:ext uri="{BB962C8B-B14F-4D97-AF65-F5344CB8AC3E}">
        <p14:creationId xmlns:p14="http://schemas.microsoft.com/office/powerpoint/2010/main" val="3746838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607525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1D80-94DB-7F4F-9E45-8E9F42B2CF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7A21C-71B4-C34F-BF23-2CB179CF5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BAF403-3432-A146-B7AF-E1A0B073B184}"/>
              </a:ext>
            </a:extLst>
          </p:cNvPr>
          <p:cNvSpPr>
            <a:spLocks noGrp="1"/>
          </p:cNvSpPr>
          <p:nvPr>
            <p:ph type="dt" sz="half" idx="10"/>
          </p:nvPr>
        </p:nvSpPr>
        <p:spPr/>
        <p:txBody>
          <a:bodyPr/>
          <a:lstStyle/>
          <a:p>
            <a:fld id="{DF9C0BF6-AA2A-DE45-A2AF-1CA6964CC6E6}" type="datetime1">
              <a:rPr lang="en-US" smtClean="0"/>
              <a:t>6/28/2020</a:t>
            </a:fld>
            <a:endParaRPr lang="en-US"/>
          </a:p>
        </p:txBody>
      </p:sp>
      <p:sp>
        <p:nvSpPr>
          <p:cNvPr id="5" name="Footer Placeholder 4">
            <a:extLst>
              <a:ext uri="{FF2B5EF4-FFF2-40B4-BE49-F238E27FC236}">
                <a16:creationId xmlns:a16="http://schemas.microsoft.com/office/drawing/2014/main" id="{3ABFF7C5-D627-EA44-9D8C-9D73B0615B6C}"/>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B1B1282A-5C44-8546-B947-3739714CB067}"/>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860926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25C6-66A8-5E4C-B004-B55788C1D4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417B3-EDE1-8141-9643-6E26107AF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BC4594-9624-414D-8F8E-A9D960EB396D}"/>
              </a:ext>
            </a:extLst>
          </p:cNvPr>
          <p:cNvSpPr>
            <a:spLocks noGrp="1"/>
          </p:cNvSpPr>
          <p:nvPr>
            <p:ph type="dt" sz="half" idx="10"/>
          </p:nvPr>
        </p:nvSpPr>
        <p:spPr/>
        <p:txBody>
          <a:bodyPr/>
          <a:lstStyle/>
          <a:p>
            <a:fld id="{0DDFBD9D-2EF8-AA46-A88D-7F29EE2B79CD}" type="datetime1">
              <a:rPr lang="en-US" smtClean="0"/>
              <a:t>6/28/2020</a:t>
            </a:fld>
            <a:endParaRPr lang="en-US"/>
          </a:p>
        </p:txBody>
      </p:sp>
      <p:sp>
        <p:nvSpPr>
          <p:cNvPr id="5" name="Footer Placeholder 4">
            <a:extLst>
              <a:ext uri="{FF2B5EF4-FFF2-40B4-BE49-F238E27FC236}">
                <a16:creationId xmlns:a16="http://schemas.microsoft.com/office/drawing/2014/main" id="{3BD0F046-3DF2-EF41-9156-B8B4193C41C6}"/>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F9C2ECDA-E819-3641-98C4-E8F086DE4EF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43976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21821-9CC1-1142-8008-0B5E224E89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78E7F-5873-F946-A06D-31E19B35C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2BD8-6E62-574C-98AC-39F5939DBC9E}"/>
              </a:ext>
            </a:extLst>
          </p:cNvPr>
          <p:cNvSpPr>
            <a:spLocks noGrp="1"/>
          </p:cNvSpPr>
          <p:nvPr>
            <p:ph type="dt" sz="half" idx="10"/>
          </p:nvPr>
        </p:nvSpPr>
        <p:spPr/>
        <p:txBody>
          <a:bodyPr/>
          <a:lstStyle/>
          <a:p>
            <a:fld id="{A25AE220-9607-E14F-93BA-ACB82826DCB3}" type="datetime1">
              <a:rPr lang="en-US" smtClean="0"/>
              <a:t>6/28/2020</a:t>
            </a:fld>
            <a:endParaRPr lang="en-US"/>
          </a:p>
        </p:txBody>
      </p:sp>
      <p:sp>
        <p:nvSpPr>
          <p:cNvPr id="5" name="Footer Placeholder 4">
            <a:extLst>
              <a:ext uri="{FF2B5EF4-FFF2-40B4-BE49-F238E27FC236}">
                <a16:creationId xmlns:a16="http://schemas.microsoft.com/office/drawing/2014/main" id="{20A4DEC7-CA33-C242-9513-AAFB52A2BAB2}"/>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75740F80-50A6-6349-9307-BE7ECFD09B1B}"/>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410327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96B1-0510-704F-BE60-ED3BBBE19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30ABD-F3E4-6C4B-B9C4-8CE8147768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89201-0D5A-F340-B641-5D808E9D45B0}"/>
              </a:ext>
            </a:extLst>
          </p:cNvPr>
          <p:cNvSpPr>
            <a:spLocks noGrp="1"/>
          </p:cNvSpPr>
          <p:nvPr>
            <p:ph type="dt" sz="half" idx="10"/>
          </p:nvPr>
        </p:nvSpPr>
        <p:spPr/>
        <p:txBody>
          <a:bodyPr/>
          <a:lstStyle/>
          <a:p>
            <a:fld id="{DF0E2D26-3F9A-E14B-82C2-F59323BA0F60}" type="datetime1">
              <a:rPr lang="en-US" smtClean="0"/>
              <a:t>6/28/2020</a:t>
            </a:fld>
            <a:endParaRPr lang="en-US"/>
          </a:p>
        </p:txBody>
      </p:sp>
      <p:sp>
        <p:nvSpPr>
          <p:cNvPr id="5" name="Footer Placeholder 4">
            <a:extLst>
              <a:ext uri="{FF2B5EF4-FFF2-40B4-BE49-F238E27FC236}">
                <a16:creationId xmlns:a16="http://schemas.microsoft.com/office/drawing/2014/main" id="{9E89558F-879B-E04C-B223-8D8962D93B04}"/>
              </a:ext>
            </a:extLst>
          </p:cNvPr>
          <p:cNvSpPr>
            <a:spLocks noGrp="1"/>
          </p:cNvSpPr>
          <p:nvPr>
            <p:ph type="ftr" sz="quarter" idx="11"/>
          </p:nvPr>
        </p:nvSpPr>
        <p:spPr>
          <a:xfrm>
            <a:off x="4038600" y="6356350"/>
            <a:ext cx="4114800" cy="365125"/>
          </a:xfrm>
          <a:prstGeom prst="rect">
            <a:avLst/>
          </a:prstGeom>
        </p:spPr>
        <p:txBody>
          <a:bodyPr/>
          <a:lstStyle>
            <a:lvl1pPr>
              <a:defRPr>
                <a:latin typeface="SimSun" panose="02010600030101010101" pitchFamily="2" charset="-122"/>
                <a:ea typeface="SimSun" panose="02010600030101010101" pitchFamily="2" charset="-122"/>
              </a:defRPr>
            </a:lvl1p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5FA0AE89-8582-B64E-A6BD-C61E3BAF51E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82794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BFD5-39D1-DF42-884B-DEC9C49AC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95D03-9490-2E49-A5AE-E684504E0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170EA9-FED7-6E40-80AD-BD214BBCE2C9}"/>
              </a:ext>
            </a:extLst>
          </p:cNvPr>
          <p:cNvSpPr>
            <a:spLocks noGrp="1"/>
          </p:cNvSpPr>
          <p:nvPr>
            <p:ph type="dt" sz="half" idx="10"/>
          </p:nvPr>
        </p:nvSpPr>
        <p:spPr/>
        <p:txBody>
          <a:bodyPr/>
          <a:lstStyle/>
          <a:p>
            <a:fld id="{080D2A24-D189-444E-8740-E52BA0B0DB5B}" type="datetime1">
              <a:rPr lang="en-US" smtClean="0"/>
              <a:t>6/28/2020</a:t>
            </a:fld>
            <a:endParaRPr lang="en-US"/>
          </a:p>
        </p:txBody>
      </p:sp>
      <p:sp>
        <p:nvSpPr>
          <p:cNvPr id="5" name="Footer Placeholder 4">
            <a:extLst>
              <a:ext uri="{FF2B5EF4-FFF2-40B4-BE49-F238E27FC236}">
                <a16:creationId xmlns:a16="http://schemas.microsoft.com/office/drawing/2014/main" id="{84A08D35-5FA3-4A42-9C3C-BE53555661A7}"/>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29BFA54D-5A95-5C4E-AD42-0FD56E923AF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16066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4E9-1314-9842-9A42-35FA76894D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22E073-9DD3-7748-ACE8-C8A02EE271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43BD1-4D19-F44A-9AB7-8E0FF1D28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449355-FC8C-A241-A54E-A228B3F80A74}"/>
              </a:ext>
            </a:extLst>
          </p:cNvPr>
          <p:cNvSpPr>
            <a:spLocks noGrp="1"/>
          </p:cNvSpPr>
          <p:nvPr>
            <p:ph type="dt" sz="half" idx="10"/>
          </p:nvPr>
        </p:nvSpPr>
        <p:spPr/>
        <p:txBody>
          <a:bodyPr/>
          <a:lstStyle/>
          <a:p>
            <a:fld id="{50515690-F144-194A-9E73-74FA897FF0B7}" type="datetime1">
              <a:rPr lang="en-US" smtClean="0"/>
              <a:t>6/28/2020</a:t>
            </a:fld>
            <a:endParaRPr lang="en-US"/>
          </a:p>
        </p:txBody>
      </p:sp>
      <p:sp>
        <p:nvSpPr>
          <p:cNvPr id="6" name="Footer Placeholder 5">
            <a:extLst>
              <a:ext uri="{FF2B5EF4-FFF2-40B4-BE49-F238E27FC236}">
                <a16:creationId xmlns:a16="http://schemas.microsoft.com/office/drawing/2014/main" id="{64F469B6-79F0-4841-9168-70B5CFA9B408}"/>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AD43470A-8DF8-9147-B67B-79DB15746F8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71821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2095-0064-AD48-8E0A-8E58C99FB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7CCF12-7DD7-6849-AF44-9FB9C0FA8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64AF4-05D4-2347-9B4E-5D06049899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F380CC-1937-FB4D-833A-E65D53E18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27726-8702-9741-828B-2D78402E2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9290F7-0F39-D143-9001-C7671CC6ABA7}"/>
              </a:ext>
            </a:extLst>
          </p:cNvPr>
          <p:cNvSpPr>
            <a:spLocks noGrp="1"/>
          </p:cNvSpPr>
          <p:nvPr>
            <p:ph type="dt" sz="half" idx="10"/>
          </p:nvPr>
        </p:nvSpPr>
        <p:spPr/>
        <p:txBody>
          <a:bodyPr/>
          <a:lstStyle/>
          <a:p>
            <a:fld id="{B4558EBB-5742-7D45-9A98-88F5BBCCAA86}" type="datetime1">
              <a:rPr lang="en-US" smtClean="0"/>
              <a:t>6/28/2020</a:t>
            </a:fld>
            <a:endParaRPr lang="en-US"/>
          </a:p>
        </p:txBody>
      </p:sp>
      <p:sp>
        <p:nvSpPr>
          <p:cNvPr id="8" name="Footer Placeholder 7">
            <a:extLst>
              <a:ext uri="{FF2B5EF4-FFF2-40B4-BE49-F238E27FC236}">
                <a16:creationId xmlns:a16="http://schemas.microsoft.com/office/drawing/2014/main" id="{C519964E-CA32-614A-8608-ABCEEDD23CB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9" name="Slide Number Placeholder 8">
            <a:extLst>
              <a:ext uri="{FF2B5EF4-FFF2-40B4-BE49-F238E27FC236}">
                <a16:creationId xmlns:a16="http://schemas.microsoft.com/office/drawing/2014/main" id="{424B537F-5A73-6A44-B7EC-3E2DAE90862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90903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905F-102E-4E42-8E3D-5D742E168C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E9B53A-0A52-E34B-AA2F-D72820F0DC13}"/>
              </a:ext>
            </a:extLst>
          </p:cNvPr>
          <p:cNvSpPr>
            <a:spLocks noGrp="1"/>
          </p:cNvSpPr>
          <p:nvPr>
            <p:ph type="dt" sz="half" idx="10"/>
          </p:nvPr>
        </p:nvSpPr>
        <p:spPr/>
        <p:txBody>
          <a:bodyPr/>
          <a:lstStyle/>
          <a:p>
            <a:fld id="{FAB6E4EF-4AB7-284F-8E06-F261B78A6C58}" type="datetime1">
              <a:rPr lang="en-US" smtClean="0"/>
              <a:t>6/28/2020</a:t>
            </a:fld>
            <a:endParaRPr lang="en-US"/>
          </a:p>
        </p:txBody>
      </p:sp>
      <p:sp>
        <p:nvSpPr>
          <p:cNvPr id="4" name="Footer Placeholder 3">
            <a:extLst>
              <a:ext uri="{FF2B5EF4-FFF2-40B4-BE49-F238E27FC236}">
                <a16:creationId xmlns:a16="http://schemas.microsoft.com/office/drawing/2014/main" id="{6FD56C2E-44C6-4344-9DA4-8E3FF7C8CCDE}"/>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5" name="Slide Number Placeholder 4">
            <a:extLst>
              <a:ext uri="{FF2B5EF4-FFF2-40B4-BE49-F238E27FC236}">
                <a16:creationId xmlns:a16="http://schemas.microsoft.com/office/drawing/2014/main" id="{431A9A4D-F3FE-FB43-B7A5-C6E9188DEAC2}"/>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68755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B5BF12-E4A8-804B-8B18-2CEFCF26FE26}"/>
              </a:ext>
            </a:extLst>
          </p:cNvPr>
          <p:cNvSpPr>
            <a:spLocks noGrp="1"/>
          </p:cNvSpPr>
          <p:nvPr>
            <p:ph type="dt" sz="half" idx="10"/>
          </p:nvPr>
        </p:nvSpPr>
        <p:spPr/>
        <p:txBody>
          <a:bodyPr/>
          <a:lstStyle/>
          <a:p>
            <a:fld id="{2BD4D1B1-5A3B-754C-AD70-9F66832C0445}" type="datetime1">
              <a:rPr lang="en-US" smtClean="0"/>
              <a:t>6/28/2020</a:t>
            </a:fld>
            <a:endParaRPr lang="en-US"/>
          </a:p>
        </p:txBody>
      </p:sp>
      <p:sp>
        <p:nvSpPr>
          <p:cNvPr id="3" name="Footer Placeholder 2">
            <a:extLst>
              <a:ext uri="{FF2B5EF4-FFF2-40B4-BE49-F238E27FC236}">
                <a16:creationId xmlns:a16="http://schemas.microsoft.com/office/drawing/2014/main" id="{8483356D-FD96-944D-A050-608F61955F6A}"/>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4" name="Slide Number Placeholder 3">
            <a:extLst>
              <a:ext uri="{FF2B5EF4-FFF2-40B4-BE49-F238E27FC236}">
                <a16:creationId xmlns:a16="http://schemas.microsoft.com/office/drawing/2014/main" id="{7A9BA2C3-AC8F-E54D-AB88-24D9127F08F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23135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E84D-F9E2-4043-928C-3A7BCDF51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6562C-EBAC-2B4D-9D66-1CCA08C62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90765-AC88-E94A-BF8F-8A0BB9779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932B2-3C4A-A24B-A000-C2200FD123D7}"/>
              </a:ext>
            </a:extLst>
          </p:cNvPr>
          <p:cNvSpPr>
            <a:spLocks noGrp="1"/>
          </p:cNvSpPr>
          <p:nvPr>
            <p:ph type="dt" sz="half" idx="10"/>
          </p:nvPr>
        </p:nvSpPr>
        <p:spPr/>
        <p:txBody>
          <a:bodyPr/>
          <a:lstStyle/>
          <a:p>
            <a:fld id="{89B03999-7A5C-7D4E-97B0-CF7C5EAE6637}" type="datetime1">
              <a:rPr lang="en-US" smtClean="0"/>
              <a:t>6/28/2020</a:t>
            </a:fld>
            <a:endParaRPr lang="en-US"/>
          </a:p>
        </p:txBody>
      </p:sp>
      <p:sp>
        <p:nvSpPr>
          <p:cNvPr id="6" name="Footer Placeholder 5">
            <a:extLst>
              <a:ext uri="{FF2B5EF4-FFF2-40B4-BE49-F238E27FC236}">
                <a16:creationId xmlns:a16="http://schemas.microsoft.com/office/drawing/2014/main" id="{E7FE6FAF-E975-AF4A-9D65-62C191F1B5F0}"/>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9F7A937A-267E-0C4C-B8A7-3F2BF0BEBFA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54617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51D5-48DE-D147-A1F8-DA1D978D3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BB91C3-3585-9B41-9C89-96FE20276A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1ABE68-4F98-A04D-8A74-1996D0DE1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94D99-47EC-4F4A-AB53-B2F6A64448AA}"/>
              </a:ext>
            </a:extLst>
          </p:cNvPr>
          <p:cNvSpPr>
            <a:spLocks noGrp="1"/>
          </p:cNvSpPr>
          <p:nvPr>
            <p:ph type="dt" sz="half" idx="10"/>
          </p:nvPr>
        </p:nvSpPr>
        <p:spPr/>
        <p:txBody>
          <a:bodyPr/>
          <a:lstStyle/>
          <a:p>
            <a:fld id="{0783CB7B-2F9A-BB4A-A375-1C20B1FB05BD}" type="datetime1">
              <a:rPr lang="en-US" smtClean="0"/>
              <a:t>6/28/2020</a:t>
            </a:fld>
            <a:endParaRPr lang="en-US"/>
          </a:p>
        </p:txBody>
      </p:sp>
      <p:sp>
        <p:nvSpPr>
          <p:cNvPr id="6" name="Footer Placeholder 5">
            <a:extLst>
              <a:ext uri="{FF2B5EF4-FFF2-40B4-BE49-F238E27FC236}">
                <a16:creationId xmlns:a16="http://schemas.microsoft.com/office/drawing/2014/main" id="{523C62EB-C52C-004B-9D08-7B6F4A0FB77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E4DC55A5-19C4-FE45-9995-A695A2D0CBEE}"/>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81877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hankcs/HanLP"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F70D1-529E-344E-8253-455B4F319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CFFC6AE-26EE-8246-A186-AB3CD74C9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7D466DA-1976-CB48-849E-EDD4BC419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EED93-12C4-6149-A6D5-F96AC552038D}" type="datetime1">
              <a:rPr lang="en-US" smtClean="0"/>
              <a:t>6/28/2020</a:t>
            </a:fld>
            <a:endParaRPr lang="en-US"/>
          </a:p>
        </p:txBody>
      </p:sp>
      <p:sp>
        <p:nvSpPr>
          <p:cNvPr id="6" name="Slide Number Placeholder 5">
            <a:extLst>
              <a:ext uri="{FF2B5EF4-FFF2-40B4-BE49-F238E27FC236}">
                <a16:creationId xmlns:a16="http://schemas.microsoft.com/office/drawing/2014/main" id="{92DAA94B-2A31-8D45-A0BB-8287569AF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2BF05-A44F-3545-9B2C-C8DF67F2509B}" type="slidenum">
              <a:rPr lang="en-US" smtClean="0"/>
              <a:t>‹#›</a:t>
            </a:fld>
            <a:endParaRPr lang="en-US" dirty="0"/>
          </a:p>
        </p:txBody>
      </p:sp>
      <p:sp>
        <p:nvSpPr>
          <p:cNvPr id="8" name="Footer Placeholder 7">
            <a:extLst>
              <a:ext uri="{FF2B5EF4-FFF2-40B4-BE49-F238E27FC236}">
                <a16:creationId xmlns:a16="http://schemas.microsoft.com/office/drawing/2014/main" id="{58B216FB-6A12-4C49-9FB4-2CD4160DF4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hlinkClick r:id="rId13">
                  <a:extLst>
                    <a:ext uri="{A12FA001-AC4F-418D-AE19-62706E023703}">
                      <ahyp:hlinkClr xmlns:ahyp="http://schemas.microsoft.com/office/drawing/2018/hyperlinkcolor" val="tx"/>
                    </a:ext>
                  </a:extLst>
                </a:hlinkClick>
              </a:rPr>
              <a:t>《</a:t>
            </a:r>
            <a:r>
              <a:rPr lang="zh-CN" altLang="en-US" dirty="0">
                <a:hlinkClick r:id="rId13">
                  <a:extLst>
                    <a:ext uri="{A12FA001-AC4F-418D-AE19-62706E023703}">
                      <ahyp:hlinkClr xmlns:ahyp="http://schemas.microsoft.com/office/drawing/2018/hyperlinkcolor" val="tx"/>
                    </a:ext>
                  </a:extLst>
                </a:hlinkClick>
              </a:rPr>
              <a:t>自然语言处理入门</a:t>
            </a:r>
            <a:r>
              <a:rPr lang="en-US" altLang="zh-CN" dirty="0">
                <a:hlinkClick r:id="rId13">
                  <a:extLst>
                    <a:ext uri="{A12FA001-AC4F-418D-AE19-62706E023703}">
                      <ahyp:hlinkClr xmlns:ahyp="http://schemas.microsoft.com/office/drawing/2018/hyperlinkcolor" val="tx"/>
                    </a:ext>
                  </a:extLst>
                </a:hlinkClick>
              </a:rPr>
              <a:t>》</a:t>
            </a:r>
            <a:endParaRPr 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7009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imSun" panose="02010600030101010101" pitchFamily="2" charset="-122"/>
          <a:ea typeface="SimSu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Sun" panose="02010600030101010101" pitchFamily="2" charset="-122"/>
          <a:ea typeface="SimSu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7" Type="http://schemas.openxmlformats.org/officeDocument/2006/relationships/image" Target="../media/image7.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researchgate.net/figure/word2vec-CBOW-model_fig1_313247648" TargetMode="External"/><Relationship Id="rId5" Type="http://schemas.openxmlformats.org/officeDocument/2006/relationships/image" Target="../media/image15.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emf"/><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zh-CN" altLang="en-US" b="1" dirty="0"/>
              <a:t>第十三章 深度学习与自然语言处理</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a:t>13.1 </a:t>
            </a:r>
            <a:r>
              <a:rPr lang="zh-CN" altLang="en-US" b="1" dirty="0"/>
              <a:t>传统方法的局限</a:t>
            </a:r>
            <a:endParaRPr lang="en-US" altLang="zh-CN" b="1" dirty="0"/>
          </a:p>
          <a:p>
            <a:r>
              <a:rPr lang="en-US" b="1" dirty="0"/>
              <a:t>13.2 </a:t>
            </a:r>
            <a:r>
              <a:rPr lang="zh-CN" altLang="en-US" b="1" dirty="0"/>
              <a:t>深度学习与优势</a:t>
            </a:r>
            <a:endParaRPr lang="en-US" b="1" dirty="0"/>
          </a:p>
          <a:p>
            <a:r>
              <a:rPr lang="en-US" b="1" dirty="0"/>
              <a:t>13.3 word2vec</a:t>
            </a:r>
          </a:p>
          <a:p>
            <a:r>
              <a:rPr lang="en-US" b="1" dirty="0"/>
              <a:t>13.4 </a:t>
            </a:r>
            <a:r>
              <a:rPr lang="zh-CN" altLang="en-US" b="1" dirty="0"/>
              <a:t>基于神经网络的高性能依存句法分析器</a:t>
            </a:r>
            <a:endParaRPr lang="en-US" b="1" dirty="0"/>
          </a:p>
          <a:p>
            <a:r>
              <a:rPr lang="en-US" b="1" dirty="0"/>
              <a:t>13.5 </a:t>
            </a:r>
            <a:r>
              <a:rPr lang="en-US" b="1" dirty="0" err="1"/>
              <a:t>自然语言处理进阶</a:t>
            </a:r>
            <a:endParaRPr lang="en-US" b="1" dirty="0"/>
          </a:p>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029168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13.2.1 </a:t>
            </a:r>
            <a:r>
              <a:rPr lang="en-US" b="1" dirty="0" err="1"/>
              <a:t>深度学习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zh-CN" altLang="en-US" dirty="0"/>
                  <a:t>感知机</a:t>
                </a:r>
                <a:endParaRPr lang="en-US" altLang="zh-CN" dirty="0"/>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𝒘</m:t>
                                </m:r>
                              </m:e>
                              <m:sup>
                                <m:r>
                                  <m:rPr>
                                    <m:sty m:val="p"/>
                                  </m:rPr>
                                  <a:rPr lang="en-US">
                                    <a:latin typeface="Cambria Math" panose="02040503050406030204" pitchFamily="18" charset="0"/>
                                    <a:cs typeface="Times New Roman" panose="02020603050405020304" pitchFamily="18" charset="0"/>
                                  </a:rPr>
                                  <m:t>T</m:t>
                                </m:r>
                              </m:sup>
                            </m:sSup>
                            <m:r>
                              <a:rPr lang="en-US" b="1" i="1">
                                <a:latin typeface="Cambria Math" panose="02040503050406030204" pitchFamily="18" charset="0"/>
                                <a:cs typeface="Times New Roman" panose="02020603050405020304" pitchFamily="18" charset="0"/>
                              </a:rPr>
                              <m:t>𝒙</m:t>
                            </m:r>
                          </m:e>
                        </m:mr>
                      </m:m>
                      <m:r>
                        <a:rPr lang="en-US" i="1">
                          <a:latin typeface="Cambria Math" panose="02040503050406030204" pitchFamily="18" charset="0"/>
                          <a:cs typeface="Times New Roman" panose="02020603050405020304" pitchFamily="18" charset="0"/>
                        </a:rPr>
                        <m:t>            (13.2)</m:t>
                      </m:r>
                    </m:oMath>
                  </m:oMathPara>
                </a14:m>
                <a:endParaRPr lang="en-US" dirty="0">
                  <a:latin typeface="Cambria" panose="02040503050406030204" pitchFamily="18" charset="0"/>
                  <a:cs typeface="Times New Roman" panose="02020603050405020304" pitchFamily="18" charset="0"/>
                </a:endParaRPr>
              </a:p>
              <a:p>
                <a:r>
                  <a:rPr lang="zh-CN" altLang="en-US" dirty="0"/>
                  <a:t>单层感知机</a:t>
                </a:r>
                <a:endParaRPr lang="en-US" altLang="zh-CN" dirty="0"/>
              </a:p>
              <a:p>
                <a:pPr marL="0" indent="0">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r>
                              <a:rPr lang="en-US" b="1" i="1">
                                <a:latin typeface="Cambria Math" panose="02040503050406030204" pitchFamily="18" charset="0"/>
                              </a:rPr>
                              <m:t>𝒚</m:t>
                            </m:r>
                            <m:r>
                              <a:rPr lang="en-US" i="1">
                                <a:latin typeface="Cambria Math" panose="02040503050406030204" pitchFamily="18" charset="0"/>
                              </a:rPr>
                              <m:t>=</m:t>
                            </m:r>
                            <m:r>
                              <a:rPr lang="en-US" b="1" i="1">
                                <a:latin typeface="Cambria Math" panose="02040503050406030204" pitchFamily="18" charset="0"/>
                              </a:rPr>
                              <m:t>𝑾𝒙</m:t>
                            </m:r>
                            <m:r>
                              <a:rPr lang="en-US" b="1">
                                <a:latin typeface="Cambria Math" panose="02040503050406030204" pitchFamily="18" charset="0"/>
                              </a:rPr>
                              <m:t>                            </m:t>
                            </m:r>
                            <m:r>
                              <a:rPr lang="en-US">
                                <a:latin typeface="Cambria Math" panose="02040503050406030204" pitchFamily="18" charset="0"/>
                              </a:rPr>
                              <m:t>(13.3)</m:t>
                            </m:r>
                          </m:e>
                        </m:mr>
                      </m:m>
                    </m:oMath>
                  </m:oMathPara>
                </a14:m>
                <a:endParaRPr lang="en-US" dirty="0"/>
              </a:p>
              <a:p>
                <a:pPr>
                  <a:spcBef>
                    <a:spcPts val="900"/>
                  </a:spcBef>
                  <a:spcAft>
                    <a:spcPts val="900"/>
                  </a:spcAft>
                </a:pPr>
                <a:r>
                  <a:rPr lang="en-US" dirty="0" err="1">
                    <a:cs typeface="Times New Roman" panose="02020603050405020304" pitchFamily="18" charset="0"/>
                  </a:rPr>
                  <a:t>通过一个非线性的</a:t>
                </a:r>
                <a:r>
                  <a:rPr lang="en-US" dirty="0" err="1">
                    <a:latin typeface="Cambria" panose="02040503050406030204" pitchFamily="18" charset="0"/>
                    <a:cs typeface="Times New Roman" panose="02020603050405020304" pitchFamily="18" charset="0"/>
                  </a:rPr>
                  <a:t>S</a:t>
                </a:r>
                <a:r>
                  <a:rPr lang="en-US" dirty="0" err="1">
                    <a:cs typeface="Times New Roman" panose="02020603050405020304" pitchFamily="18" charset="0"/>
                  </a:rPr>
                  <a:t>形函数来模拟</a:t>
                </a:r>
                <a:r>
                  <a:rPr lang="zh-CN" altLang="en-US" dirty="0">
                    <a:cs typeface="Times New Roman" panose="02020603050405020304" pitchFamily="18" charset="0"/>
                  </a:rPr>
                  <a:t>神经元的</a:t>
                </a:r>
                <a:r>
                  <a:rPr lang="en-US" dirty="0" err="1">
                    <a:cs typeface="Times New Roman" panose="02020603050405020304" pitchFamily="18" charset="0"/>
                  </a:rPr>
                  <a:t>激活机制，称作激活函数（</a:t>
                </a:r>
                <a:r>
                  <a:rPr lang="en-US" dirty="0" err="1">
                    <a:latin typeface="Cambria" panose="02040503050406030204" pitchFamily="18" charset="0"/>
                    <a:cs typeface="Times New Roman" panose="02020603050405020304" pitchFamily="18" charset="0"/>
                  </a:rPr>
                  <a:t>activation</a:t>
                </a:r>
                <a:r>
                  <a:rPr lang="en-US" dirty="0">
                    <a:latin typeface="Cambria" panose="02040503050406030204" pitchFamily="18" charset="0"/>
                    <a:cs typeface="Times New Roman" panose="02020603050405020304" pitchFamily="18" charset="0"/>
                  </a:rPr>
                  <a:t> function</a:t>
                </a:r>
                <a:r>
                  <a:rPr lang="en-US" dirty="0">
                    <a:cs typeface="Times New Roman" panose="02020603050405020304" pitchFamily="18" charset="0"/>
                  </a:rPr>
                  <a:t>），</a:t>
                </a:r>
                <a:r>
                  <a:rPr lang="en-US" dirty="0" err="1">
                    <a:cs typeface="Times New Roman" panose="02020603050405020304" pitchFamily="18" charset="0"/>
                  </a:rPr>
                  <a:t>比如</a:t>
                </a:r>
                <a:r>
                  <a:rPr lang="en-US" dirty="0" err="1">
                    <a:latin typeface="Cambria" panose="02040503050406030204" pitchFamily="18" charset="0"/>
                    <a:cs typeface="Times New Roman" panose="02020603050405020304" pitchFamily="18" charset="0"/>
                  </a:rPr>
                  <a:t>sigmoid</a:t>
                </a:r>
                <a:r>
                  <a:rPr lang="en-US" dirty="0" err="1">
                    <a:cs typeface="Times New Roman" panose="02020603050405020304" pitchFamily="18" charset="0"/>
                  </a:rPr>
                  <a:t>函数</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𝜎</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1+</m:t>
                          </m:r>
                          <m:sSup>
                            <m:sSupPr>
                              <m:ctrlPr>
                                <a:rPr lang="en-US" i="1">
                                  <a:latin typeface="Cambria Math" panose="02040503050406030204" pitchFamily="18" charset="0"/>
                                  <a:cs typeface="Times New Roman" panose="02020603050405020304" pitchFamily="18" charset="0"/>
                                </a:rPr>
                              </m:ctrlPr>
                            </m:sSupPr>
                            <m:e>
                              <m:r>
                                <m:rPr>
                                  <m:sty m:val="p"/>
                                </m:rPr>
                                <a:rPr lang="en-US">
                                  <a:latin typeface="Cambria Math" panose="02040503050406030204" pitchFamily="18" charset="0"/>
                                  <a:cs typeface="Times New Roman" panose="02020603050405020304" pitchFamily="18" charset="0"/>
                                </a:rPr>
                                <m:t>e</m:t>
                              </m:r>
                            </m:e>
                            <m:sup>
                              <m:r>
                                <a:rPr lang="en-US" b="0" i="1" smtClean="0">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sup>
                          </m:sSup>
                        </m:den>
                      </m:f>
                    </m:oMath>
                  </m:oMathPara>
                </a14:m>
                <a:endParaRPr lang="en-US" dirty="0">
                  <a:latin typeface="Cambria" panose="02040503050406030204" pitchFamily="18" charset="0"/>
                  <a:cs typeface="Times New Roman" panose="02020603050405020304" pitchFamily="18" charset="0"/>
                </a:endParaRPr>
              </a:p>
              <a:p>
                <a:endParaRPr lang="en-US" dirty="0"/>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268274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13.2.1 </a:t>
            </a:r>
            <a:r>
              <a:rPr lang="en-US" b="1" dirty="0" err="1"/>
              <a:t>深度学习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endParaRPr lang="en-US" dirty="0"/>
          </a:p>
        </p:txBody>
      </p:sp>
      <p:pic>
        <p:nvPicPr>
          <p:cNvPr id="6" name="Picture">
            <a:extLst>
              <a:ext uri="{FF2B5EF4-FFF2-40B4-BE49-F238E27FC236}">
                <a16:creationId xmlns:a16="http://schemas.microsoft.com/office/drawing/2014/main" id="{41618166-8D28-1E4D-A818-F6DB9B9BB7AF}"/>
              </a:ext>
            </a:extLst>
          </p:cNvPr>
          <p:cNvPicPr/>
          <p:nvPr/>
        </p:nvPicPr>
        <p:blipFill>
          <a:blip r:embed="rId5"/>
          <a:stretch>
            <a:fillRect/>
          </a:stretch>
        </p:blipFill>
        <p:spPr bwMode="auto">
          <a:xfrm>
            <a:off x="3152882" y="1793955"/>
            <a:ext cx="5886236" cy="4414677"/>
          </a:xfrm>
          <a:prstGeom prst="rect">
            <a:avLst/>
          </a:prstGeom>
          <a:noFill/>
          <a:ln w="9525">
            <a:noFill/>
            <a:headEnd/>
            <a:tailEnd/>
          </a:ln>
        </p:spPr>
      </p:pic>
    </p:spTree>
    <p:extLst>
      <p:ext uri="{BB962C8B-B14F-4D97-AF65-F5344CB8AC3E}">
        <p14:creationId xmlns:p14="http://schemas.microsoft.com/office/powerpoint/2010/main" val="150756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13.2.1 </a:t>
            </a:r>
            <a:r>
              <a:rPr lang="en-US" b="1" dirty="0" err="1"/>
              <a:t>深度学习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4504362" cy="4351338"/>
          </a:xfrm>
        </p:spPr>
        <p:txBody>
          <a:bodyPr>
            <a:normAutofit/>
          </a:bodyPr>
          <a:lstStyle/>
          <a:p>
            <a:r>
              <a:rPr lang="zh-CN" altLang="en-US" dirty="0">
                <a:latin typeface="Cambria" panose="02040503050406030204" pitchFamily="18" charset="0"/>
                <a:cs typeface="Times New Roman" panose="02020603050405020304" pitchFamily="18" charset="0"/>
              </a:rPr>
              <a:t>将式</a:t>
            </a:r>
            <a:r>
              <a:rPr lang="en-US" dirty="0">
                <a:latin typeface="Cambria" panose="02040503050406030204" pitchFamily="18" charset="0"/>
                <a:cs typeface="Times New Roman" panose="02020603050405020304" pitchFamily="18" charset="0"/>
              </a:rPr>
              <a:t>(13.2)</a:t>
            </a:r>
            <a:r>
              <a:rPr lang="zh-CN" altLang="en-US" dirty="0">
                <a:latin typeface="Cambria" panose="02040503050406030204" pitchFamily="18" charset="0"/>
                <a:cs typeface="Times New Roman" panose="02020603050405020304" pitchFamily="18" charset="0"/>
              </a:rPr>
              <a:t>代入</a:t>
            </a:r>
            <a:r>
              <a:rPr lang="en-US" dirty="0">
                <a:latin typeface="Cambria" panose="02040503050406030204" pitchFamily="18" charset="0"/>
                <a:cs typeface="Times New Roman" panose="02020603050405020304" pitchFamily="18" charset="0"/>
              </a:rPr>
              <a:t>sigmoid</a:t>
            </a:r>
            <a:r>
              <a:rPr lang="zh-CN" altLang="en-US" dirty="0">
                <a:latin typeface="Cambria" panose="02040503050406030204" pitchFamily="18" charset="0"/>
                <a:cs typeface="Times New Roman" panose="02020603050405020304" pitchFamily="18" charset="0"/>
              </a:rPr>
              <a:t>函数中，一个感知机就形成了一个神经元</a:t>
            </a:r>
            <a:endParaRPr lang="en-US" dirty="0"/>
          </a:p>
        </p:txBody>
      </p:sp>
      <p:pic>
        <p:nvPicPr>
          <p:cNvPr id="9" name="Picture" title="fig:">
            <a:extLst>
              <a:ext uri="{FF2B5EF4-FFF2-40B4-BE49-F238E27FC236}">
                <a16:creationId xmlns:a16="http://schemas.microsoft.com/office/drawing/2014/main" id="{8385349F-9389-6944-8B93-2C4E3884969C}"/>
              </a:ext>
            </a:extLst>
          </p:cNvPr>
          <p:cNvPicPr/>
          <p:nvPr/>
        </p:nvPicPr>
        <p:blipFill>
          <a:blip r:embed="rId5"/>
          <a:stretch>
            <a:fillRect/>
          </a:stretch>
        </p:blipFill>
        <p:spPr bwMode="auto">
          <a:xfrm>
            <a:off x="6572038" y="1045769"/>
            <a:ext cx="3807888" cy="5220887"/>
          </a:xfrm>
          <a:prstGeom prst="rect">
            <a:avLst/>
          </a:prstGeom>
          <a:noFill/>
          <a:ln w="9525">
            <a:noFill/>
            <a:headEnd/>
            <a:tailEnd/>
          </a:ln>
        </p:spPr>
      </p:pic>
    </p:spTree>
    <p:extLst>
      <p:ext uri="{BB962C8B-B14F-4D97-AF65-F5344CB8AC3E}">
        <p14:creationId xmlns:p14="http://schemas.microsoft.com/office/powerpoint/2010/main" val="160517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13.2.1 </a:t>
            </a:r>
            <a:r>
              <a:rPr lang="en-US" b="1" dirty="0" err="1"/>
              <a:t>深度学习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fontScale="85000" lnSpcReduction="100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对单层感知机中的每个感知机执行此项激活操作，单层感知机就形成了单层神经元：</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𝜎</m:t>
                      </m:r>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𝑾𝒙</m:t>
                          </m:r>
                        </m:e>
                      </m:d>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为了区分每一层，我们用上标索引每一层的编号。那么第</a:t>
                </a:r>
                <a14:m>
                  <m:oMath xmlns:m="http://schemas.openxmlformats.org/officeDocument/2006/math">
                    <m:r>
                      <a:rPr lang="en-US" i="1">
                        <a:latin typeface="Cambria Math" panose="02040503050406030204" pitchFamily="18" charset="0"/>
                        <a:cs typeface="Times New Roman" panose="02020603050405020304" pitchFamily="18" charset="0"/>
                      </a:rPr>
                      <m:t>1</m:t>
                    </m:r>
                  </m:oMath>
                </a14:m>
                <a:r>
                  <a:rPr lang="zh-CN" altLang="en-US" dirty="0">
                    <a:latin typeface="Cambria" panose="02040503050406030204" pitchFamily="18" charset="0"/>
                    <a:cs typeface="Times New Roman" panose="02020603050405020304" pitchFamily="18" charset="0"/>
                  </a:rPr>
                  <a:t>层神经元记作：</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𝑦</m:t>
                          </m:r>
                        </m:e>
                        <m:sup>
                          <m:r>
                            <a:rPr lang="en-US" i="1">
                              <a:latin typeface="Cambria Math" panose="02040503050406030204" pitchFamily="18" charset="0"/>
                              <a:cs typeface="Times New Roman" panose="02020603050405020304" pitchFamily="18" charset="0"/>
                            </a:rPr>
                            <m:t>(1)</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𝜎</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𝑾</m:t>
                          </m:r>
                        </m:e>
                        <m:sup>
                          <m:r>
                            <a:rPr lang="en-US" i="1">
                              <a:latin typeface="Cambria Math" panose="02040503050406030204" pitchFamily="18" charset="0"/>
                              <a:cs typeface="Times New Roman" panose="02020603050405020304" pitchFamily="18" charset="0"/>
                            </a:rPr>
                            <m:t>(1)</m:t>
                          </m:r>
                        </m:sup>
                      </m:sSup>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多层感知机由单层感知机层叠而来，亦即将上一层的输出</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e>
                        </m:d>
                      </m:sup>
                    </m:sSup>
                  </m:oMath>
                </a14:m>
                <a:r>
                  <a:rPr lang="zh-CN" altLang="en-US" dirty="0">
                    <a:latin typeface="Cambria" panose="02040503050406030204" pitchFamily="18" charset="0"/>
                    <a:cs typeface="Times New Roman" panose="02020603050405020304" pitchFamily="18" charset="0"/>
                  </a:rPr>
                  <a:t>作为下一层的输入。以双层感知机为例，如下所示：</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2</m:t>
                                    </m:r>
                                  </m:e>
                                </m:d>
                              </m:sup>
                            </m:sSup>
                          </m:e>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𝜎</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𝑾</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2</m:t>
                                        </m:r>
                                      </m:e>
                                    </m:d>
                                  </m:sup>
                                </m:sSup>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𝑦</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e>
                                    </m:d>
                                  </m:sup>
                                </m:sSup>
                              </m:e>
                            </m:d>
                          </m:e>
                        </m:mr>
                        <m:mr>
                          <m:e/>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𝜎</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𝑾</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2</m:t>
                                        </m:r>
                                      </m:e>
                                    </m:d>
                                  </m:sup>
                                </m:sSup>
                                <m:r>
                                  <a:rPr lang="en-US" i="1">
                                    <a:latin typeface="Cambria Math" panose="02040503050406030204" pitchFamily="18" charset="0"/>
                                    <a:cs typeface="Times New Roman" panose="02020603050405020304" pitchFamily="18" charset="0"/>
                                  </a:rPr>
                                  <m:t>𝜎</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𝑾</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e>
                                        </m:d>
                                      </m:sup>
                                    </m:sSup>
                                    <m:r>
                                      <a:rPr lang="en-US" b="1" i="1">
                                        <a:latin typeface="Cambria Math" panose="02040503050406030204" pitchFamily="18" charset="0"/>
                                        <a:cs typeface="Times New Roman" panose="02020603050405020304" pitchFamily="18" charset="0"/>
                                      </a:rPr>
                                      <m:t>𝒙</m:t>
                                    </m:r>
                                  </m:e>
                                </m:d>
                              </m:e>
                            </m:d>
                          </m:e>
                        </m:mr>
                      </m:m>
                    </m:oMath>
                  </m:oMathPara>
                </a14:m>
                <a:endParaRPr lang="en-US" dirty="0">
                  <a:latin typeface="Cambria" panose="02040503050406030204" pitchFamily="18" charset="0"/>
                  <a:cs typeface="Times New Roman" panose="02020603050405020304" pitchFamily="18" charset="0"/>
                </a:endParaRPr>
              </a:p>
              <a:p>
                <a:endParaRPr lang="en-US" dirty="0"/>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724" t="-3216" r="-483"/>
                </a:stretch>
              </a:blipFill>
            </p:spPr>
            <p:txBody>
              <a:bodyPr/>
              <a:lstStyle/>
              <a:p>
                <a:r>
                  <a:rPr lang="en-US">
                    <a:noFill/>
                  </a:rPr>
                  <a:t> </a:t>
                </a:r>
              </a:p>
            </p:txBody>
          </p:sp>
        </mc:Fallback>
      </mc:AlternateContent>
    </p:spTree>
    <p:extLst>
      <p:ext uri="{BB962C8B-B14F-4D97-AF65-F5344CB8AC3E}">
        <p14:creationId xmlns:p14="http://schemas.microsoft.com/office/powerpoint/2010/main" val="1810998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13.2.1 </a:t>
            </a:r>
            <a:r>
              <a:rPr lang="en-US" b="1" dirty="0" err="1"/>
              <a:t>深度学习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4812587" cy="4351338"/>
          </a:xfrm>
        </p:spPr>
        <p:txBody>
          <a:bodyPr>
            <a:normAutofit/>
          </a:bodyPr>
          <a:lstStyle/>
          <a:p>
            <a:r>
              <a:rPr lang="zh-CN" altLang="en-US" dirty="0"/>
              <a:t>双层感知机的结构如图所示</a:t>
            </a:r>
            <a:endParaRPr lang="en-US" dirty="0"/>
          </a:p>
        </p:txBody>
      </p:sp>
      <p:pic>
        <p:nvPicPr>
          <p:cNvPr id="6" name="Picture">
            <a:extLst>
              <a:ext uri="{FF2B5EF4-FFF2-40B4-BE49-F238E27FC236}">
                <a16:creationId xmlns:a16="http://schemas.microsoft.com/office/drawing/2014/main" id="{0CCE8C1C-923C-8740-AD8D-1604930B5AD6}"/>
              </a:ext>
            </a:extLst>
          </p:cNvPr>
          <p:cNvPicPr/>
          <p:nvPr/>
        </p:nvPicPr>
        <p:blipFill>
          <a:blip r:embed="rId5"/>
          <a:stretch>
            <a:fillRect/>
          </a:stretch>
        </p:blipFill>
        <p:spPr bwMode="auto">
          <a:xfrm>
            <a:off x="6387957" y="650558"/>
            <a:ext cx="5334000" cy="5526405"/>
          </a:xfrm>
          <a:prstGeom prst="rect">
            <a:avLst/>
          </a:prstGeom>
          <a:noFill/>
          <a:ln w="9525">
            <a:noFill/>
            <a:headEnd/>
            <a:tailEnd/>
          </a:ln>
        </p:spPr>
      </p:pic>
    </p:spTree>
    <p:extLst>
      <p:ext uri="{BB962C8B-B14F-4D97-AF65-F5344CB8AC3E}">
        <p14:creationId xmlns:p14="http://schemas.microsoft.com/office/powerpoint/2010/main" val="1884094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13.2.1 </a:t>
            </a:r>
            <a:r>
              <a:rPr lang="en-US" b="1" dirty="0" err="1"/>
              <a:t>深度学习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将隐藏层的激活结果记作向量</a:t>
                </a:r>
                <a14:m>
                  <m:oMath xmlns:m="http://schemas.openxmlformats.org/officeDocument/2006/math">
                    <m:r>
                      <a:rPr lang="en-US" b="1" i="1">
                        <a:latin typeface="Cambria Math" panose="02040503050406030204" pitchFamily="18" charset="0"/>
                        <a:cs typeface="Times New Roman" panose="02020603050405020304" pitchFamily="18" charset="0"/>
                      </a:rPr>
                      <m:t>𝒉</m:t>
                    </m:r>
                  </m:oMath>
                </a14:m>
                <a:endParaRPr lang="en-US" b="1"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该向量就是分类器所需要的特征向量</a:t>
                </a:r>
                <a:endParaRPr lang="en-US" dirty="0"/>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a:stretch>
              </a:blipFill>
            </p:spPr>
            <p:txBody>
              <a:bodyPr/>
              <a:lstStyle/>
              <a:p>
                <a:r>
                  <a:rPr lang="en-US">
                    <a:noFill/>
                  </a:rPr>
                  <a:t> </a:t>
                </a:r>
              </a:p>
            </p:txBody>
          </p:sp>
        </mc:Fallback>
      </mc:AlternateContent>
    </p:spTree>
    <p:extLst>
      <p:ext uri="{BB962C8B-B14F-4D97-AF65-F5344CB8AC3E}">
        <p14:creationId xmlns:p14="http://schemas.microsoft.com/office/powerpoint/2010/main" val="139900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13.2.2 </a:t>
            </a:r>
            <a:r>
              <a:rPr lang="zh-CN" altLang="en-US" b="1" dirty="0"/>
              <a:t>用稠密向量解决数据稀疏</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神经网络的输出为样本</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的一个特征向量</a:t>
                </a:r>
                <a14:m>
                  <m:oMath xmlns:m="http://schemas.openxmlformats.org/officeDocument/2006/math">
                    <m:r>
                      <a:rPr lang="en-US" b="1" i="1">
                        <a:latin typeface="Cambria Math" panose="02040503050406030204" pitchFamily="18" charset="0"/>
                        <a:cs typeface="Times New Roman" panose="02020603050405020304" pitchFamily="18" charset="0"/>
                      </a:rPr>
                      <m:t>𝒉</m:t>
                    </m:r>
                  </m:oMath>
                </a14:m>
                <a:endParaRPr lang="en-US" dirty="0"/>
              </a:p>
              <a:p>
                <a:pPr>
                  <a:spcBef>
                    <a:spcPts val="900"/>
                  </a:spcBef>
                  <a:spcAft>
                    <a:spcPts val="900"/>
                  </a:spcAft>
                </a:pPr>
                <a:r>
                  <a:rPr lang="zh-CN" altLang="en-US" dirty="0">
                    <a:latin typeface="Cambria" panose="02040503050406030204" pitchFamily="18" charset="0"/>
                    <a:cs typeface="Times New Roman" panose="02020603050405020304" pitchFamily="18" charset="0"/>
                  </a:rPr>
                  <a:t>自由控制神经网络隐藏层的大小，来得到稠密向量</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根据矩阵乘法的性质，一个</a:t>
                </a:r>
                <a14:m>
                  <m:oMath xmlns:m="http://schemas.openxmlformats.org/officeDocument/2006/math">
                    <m:r>
                      <a:rPr lang="en-US" i="1">
                        <a:latin typeface="Cambria Math" panose="02040503050406030204" pitchFamily="18" charset="0"/>
                        <a:cs typeface="Times New Roman" panose="02020603050405020304" pitchFamily="18" charset="0"/>
                      </a:rPr>
                      <m:t>𝑑</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𝑘</m:t>
                    </m:r>
                  </m:oMath>
                </a14:m>
                <a:r>
                  <a:rPr lang="zh-CN" altLang="en-US" dirty="0">
                    <a:latin typeface="Cambria" panose="02040503050406030204" pitchFamily="18" charset="0"/>
                    <a:cs typeface="Times New Roman" panose="02020603050405020304" pitchFamily="18" charset="0"/>
                  </a:rPr>
                  <a:t>的权重矩阵通过</a:t>
                </a:r>
                <a14:m>
                  <m:oMath xmlns:m="http://schemas.openxmlformats.org/officeDocument/2006/math">
                    <m:r>
                      <a:rPr lang="en-US" i="1">
                        <a:latin typeface="Cambria Math" panose="02040503050406030204" pitchFamily="18" charset="0"/>
                        <a:cs typeface="Times New Roman" panose="02020603050405020304" pitchFamily="18" charset="0"/>
                      </a:rPr>
                      <m:t>𝑘</m:t>
                    </m:r>
                  </m:oMath>
                </a14:m>
                <a:r>
                  <a:rPr lang="zh-CN" altLang="en-US" dirty="0">
                    <a:latin typeface="Cambria" panose="02040503050406030204" pitchFamily="18" charset="0"/>
                    <a:cs typeface="Times New Roman" panose="02020603050405020304" pitchFamily="18" charset="0"/>
                  </a:rPr>
                  <a:t>个权重向量加权求和了特征向量</a:t>
                </a:r>
                <a14:m>
                  <m:oMath xmlns:m="http://schemas.openxmlformats.org/officeDocument/2006/math">
                    <m:r>
                      <a:rPr lang="en-US" i="1">
                        <a:latin typeface="Cambria Math" panose="02040503050406030204" pitchFamily="18" charset="0"/>
                        <a:cs typeface="Times New Roman" panose="02020603050405020304" pitchFamily="18" charset="0"/>
                      </a:rPr>
                      <m:t>𝑑</m:t>
                    </m:r>
                  </m:oMath>
                </a14:m>
                <a:r>
                  <a:rPr lang="zh-CN" altLang="en-US" dirty="0">
                    <a:latin typeface="Cambria" panose="02040503050406030204" pitchFamily="18" charset="0"/>
                    <a:cs typeface="Times New Roman" panose="02020603050405020304" pitchFamily="18" charset="0"/>
                  </a:rPr>
                  <a:t>个维度中的每一维，可以视作对原始特征进行了</a:t>
                </a:r>
                <a14:m>
                  <m:oMath xmlns:m="http://schemas.openxmlformats.org/officeDocument/2006/math">
                    <m:r>
                      <a:rPr lang="en-US" i="1">
                        <a:latin typeface="Cambria Math" panose="02040503050406030204" pitchFamily="18" charset="0"/>
                        <a:cs typeface="Times New Roman" panose="02020603050405020304" pitchFamily="18" charset="0"/>
                      </a:rPr>
                      <m:t>𝑘</m:t>
                    </m:r>
                  </m:oMath>
                </a14:m>
                <a:r>
                  <a:rPr lang="zh-CN" altLang="en-US" dirty="0">
                    <a:latin typeface="Cambria" panose="02040503050406030204" pitchFamily="18" charset="0"/>
                    <a:cs typeface="Times New Roman" panose="02020603050405020304" pitchFamily="18" charset="0"/>
                  </a:rPr>
                  <a:t>次重组或学习</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每一层都在上一层的基础上发生了</a:t>
                </a:r>
                <a14:m>
                  <m:oMath xmlns:m="http://schemas.openxmlformats.org/officeDocument/2006/math">
                    <m:r>
                      <a:rPr lang="en-US" i="1">
                        <a:latin typeface="Cambria Math" panose="02040503050406030204" pitchFamily="18" charset="0"/>
                        <a:cs typeface="Times New Roman" panose="02020603050405020304" pitchFamily="18" charset="0"/>
                      </a:rPr>
                      <m:t>𝑘</m:t>
                    </m:r>
                  </m:oMath>
                </a14:m>
                <a:r>
                  <a:rPr lang="zh-CN" altLang="en-US" dirty="0">
                    <a:latin typeface="Cambria" panose="02040503050406030204" pitchFamily="18" charset="0"/>
                    <a:cs typeface="Times New Roman" panose="02020603050405020304" pitchFamily="18" charset="0"/>
                  </a:rPr>
                  <a:t>次重组的话，一个具备</a:t>
                </a:r>
                <a14:m>
                  <m:oMath xmlns:m="http://schemas.openxmlformats.org/officeDocument/2006/math">
                    <m:r>
                      <a:rPr lang="en-US" i="1">
                        <a:latin typeface="Cambria Math" panose="02040503050406030204" pitchFamily="18" charset="0"/>
                        <a:cs typeface="Times New Roman" panose="02020603050405020304" pitchFamily="18" charset="0"/>
                      </a:rPr>
                      <m:t>𝑛</m:t>
                    </m:r>
                  </m:oMath>
                </a14:m>
                <a:r>
                  <a:rPr lang="zh-CN" altLang="en-US" dirty="0">
                    <a:latin typeface="Cambria" panose="02040503050406030204" pitchFamily="18" charset="0"/>
                    <a:cs typeface="Times New Roman" panose="02020603050405020304" pitchFamily="18" charset="0"/>
                  </a:rPr>
                  <a:t>个隐藏层的神经网络对原始特征进行了</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𝑘</m:t>
                        </m:r>
                      </m:e>
                      <m:sup>
                        <m:r>
                          <a:rPr lang="en-US" i="1">
                            <a:latin typeface="Cambria Math" panose="02040503050406030204" pitchFamily="18" charset="0"/>
                            <a:cs typeface="Times New Roman" panose="02020603050405020304" pitchFamily="18" charset="0"/>
                          </a:rPr>
                          <m:t>𝑛</m:t>
                        </m:r>
                      </m:sup>
                    </m:sSup>
                  </m:oMath>
                </a14:m>
                <a:r>
                  <a:rPr lang="zh-CN" altLang="en-US" dirty="0">
                    <a:latin typeface="Cambria" panose="02040503050406030204" pitchFamily="18" charset="0"/>
                    <a:cs typeface="Times New Roman" panose="02020603050405020304" pitchFamily="18" charset="0"/>
                  </a:rPr>
                  <a:t>次重组，它对特征表示的学习能力是惊人的</a:t>
                </a:r>
                <a:endParaRPr lang="en-US" dirty="0"/>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r="-362"/>
                </a:stretch>
              </a:blipFill>
            </p:spPr>
            <p:txBody>
              <a:bodyPr/>
              <a:lstStyle/>
              <a:p>
                <a:r>
                  <a:rPr lang="en-US">
                    <a:noFill/>
                  </a:rPr>
                  <a:t> </a:t>
                </a:r>
              </a:p>
            </p:txBody>
          </p:sp>
        </mc:Fallback>
      </mc:AlternateContent>
    </p:spTree>
    <p:extLst>
      <p:ext uri="{BB962C8B-B14F-4D97-AF65-F5344CB8AC3E}">
        <p14:creationId xmlns:p14="http://schemas.microsoft.com/office/powerpoint/2010/main" val="480727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13.2.3 </a:t>
            </a:r>
            <a:r>
              <a:rPr lang="zh-CN" altLang="en-US" b="1" dirty="0"/>
              <a:t>用多层网络自动提取特征表示</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隐藏层会根据损失函数的梯度自动调整多层感知机的权重矩阵，从而自动学习到隐藏层的特征表示。该过程完全不需要人工干预</a:t>
            </a:r>
            <a:endParaRPr lang="en-US" altLang="zh-CN" dirty="0"/>
          </a:p>
          <a:p>
            <a:pPr>
              <a:spcAft>
                <a:spcPts val="1000"/>
              </a:spcAft>
            </a:pPr>
            <a:r>
              <a:rPr lang="zh-CN" altLang="en-US" dirty="0">
                <a:latin typeface="Cambria" panose="02040503050406030204" pitchFamily="18" charset="0"/>
                <a:cs typeface="Times New Roman" panose="02020603050405020304" pitchFamily="18" charset="0"/>
              </a:rPr>
              <a:t>如果该神经网络具备一个记忆模块的话，它还可以自动融合前一个单词的特征，将其与当前单词的特征组合起来得到更加合理的特征向量，比如长短时记忆网络</a:t>
            </a:r>
            <a:r>
              <a:rPr lang="en-US" dirty="0">
                <a:latin typeface="Cambria" panose="02040503050406030204" pitchFamily="18" charset="0"/>
                <a:cs typeface="Times New Roman" panose="02020603050405020304" pitchFamily="18" charset="0"/>
              </a:rPr>
              <a:t>LSTM</a:t>
            </a:r>
            <a:r>
              <a:rPr lang="zh-CN" altLang="en-US" dirty="0">
                <a:latin typeface="Cambria" panose="02040503050406030204" pitchFamily="18" charset="0"/>
                <a:cs typeface="Times New Roman" panose="02020603050405020304" pitchFamily="18" charset="0"/>
              </a:rPr>
              <a:t>等</a:t>
            </a:r>
            <a:r>
              <a:rPr lang="en-US" dirty="0">
                <a:latin typeface="Cambria" panose="02040503050406030204" pitchFamily="18" charset="0"/>
                <a:cs typeface="Times New Roman" panose="02020603050405020304" pitchFamily="18" charset="0"/>
              </a:rPr>
              <a:t>RNN</a:t>
            </a:r>
            <a:r>
              <a:rPr lang="zh-CN" altLang="en-US" dirty="0">
                <a:latin typeface="Cambria" panose="02040503050406030204" pitchFamily="18" charset="0"/>
                <a:cs typeface="Times New Roman" panose="02020603050405020304" pitchFamily="18" charset="0"/>
              </a:rPr>
              <a:t>家族的神经网络。</a:t>
            </a: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p>
        </p:txBody>
      </p:sp>
    </p:spTree>
    <p:extLst>
      <p:ext uri="{BB962C8B-B14F-4D97-AF65-F5344CB8AC3E}">
        <p14:creationId xmlns:p14="http://schemas.microsoft.com/office/powerpoint/2010/main" val="816944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13.2.4 </a:t>
            </a:r>
            <a:r>
              <a:rPr lang="zh-CN" altLang="en-US" b="1" dirty="0"/>
              <a:t>端到端的设计</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神经网络各层之间、各个神经网络之间的</a:t>
            </a:r>
            <a:r>
              <a:rPr lang="en-US" dirty="0"/>
              <a:t>“</a:t>
            </a:r>
            <a:r>
              <a:rPr lang="zh-CN" altLang="en-US" dirty="0"/>
              <a:t>交流语言</a:t>
            </a:r>
            <a:r>
              <a:rPr lang="en-US" dirty="0"/>
              <a:t>”</a:t>
            </a:r>
            <a:r>
              <a:rPr lang="zh-CN" altLang="en-US" dirty="0"/>
              <a:t>为向量</a:t>
            </a:r>
            <a:endParaRPr lang="en-US" altLang="zh-CN" dirty="0"/>
          </a:p>
          <a:p>
            <a:pPr>
              <a:spcBef>
                <a:spcPts val="900"/>
              </a:spcBef>
              <a:spcAft>
                <a:spcPts val="900"/>
              </a:spcAft>
            </a:pPr>
            <a:r>
              <a:rPr lang="zh-CN" altLang="en-US" dirty="0"/>
              <a:t>深度学习工程师可以轻松地将多个神经网络组合起来，形成一种端到端的设计</a:t>
            </a:r>
            <a:endParaRPr lang="en-US" altLang="zh-CN" dirty="0"/>
          </a:p>
          <a:p>
            <a:pPr>
              <a:spcBef>
                <a:spcPts val="900"/>
              </a:spcBef>
              <a:spcAft>
                <a:spcPts val="900"/>
              </a:spcAft>
            </a:pPr>
            <a:endParaRPr lang="en-US" dirty="0"/>
          </a:p>
        </p:txBody>
      </p:sp>
    </p:spTree>
    <p:extLst>
      <p:ext uri="{BB962C8B-B14F-4D97-AF65-F5344CB8AC3E}">
        <p14:creationId xmlns:p14="http://schemas.microsoft.com/office/powerpoint/2010/main" val="1726224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 word2vec</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连接传统机器学习与深度学习的桥梁</a:t>
            </a:r>
            <a:endParaRPr lang="en-US" dirty="0"/>
          </a:p>
        </p:txBody>
      </p:sp>
      <p:pic>
        <p:nvPicPr>
          <p:cNvPr id="3" name="Picture 2">
            <a:extLst>
              <a:ext uri="{FF2B5EF4-FFF2-40B4-BE49-F238E27FC236}">
                <a16:creationId xmlns:a16="http://schemas.microsoft.com/office/drawing/2014/main" id="{1BA020A7-E98A-7F48-90AC-4E7191D4EE6F}"/>
              </a:ext>
            </a:extLst>
          </p:cNvPr>
          <p:cNvPicPr>
            <a:picLocks noChangeAspect="1"/>
          </p:cNvPicPr>
          <p:nvPr/>
        </p:nvPicPr>
        <p:blipFill>
          <a:blip r:embed="rId5"/>
          <a:stretch>
            <a:fillRect/>
          </a:stretch>
        </p:blipFill>
        <p:spPr>
          <a:xfrm>
            <a:off x="3372421" y="2357045"/>
            <a:ext cx="5447158" cy="3841348"/>
          </a:xfrm>
          <a:prstGeom prst="rect">
            <a:avLst/>
          </a:prstGeom>
        </p:spPr>
      </p:pic>
    </p:spTree>
    <p:extLst>
      <p:ext uri="{BB962C8B-B14F-4D97-AF65-F5344CB8AC3E}">
        <p14:creationId xmlns:p14="http://schemas.microsoft.com/office/powerpoint/2010/main" val="325140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13.1 </a:t>
            </a:r>
            <a:r>
              <a:rPr lang="zh-CN" altLang="en-US" b="1" dirty="0"/>
              <a:t>传统方法的局限</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zh-CN" altLang="en-US" dirty="0">
                <a:latin typeface="Cambria" panose="02040503050406030204" pitchFamily="18" charset="0"/>
                <a:cs typeface="Times New Roman" panose="02020603050405020304" pitchFamily="18" charset="0"/>
              </a:rPr>
              <a:t>传统方法贵在精简，难在表示效果差</a:t>
            </a:r>
            <a:endParaRPr lang="en-US" b="1" dirty="0"/>
          </a:p>
        </p:txBody>
      </p:sp>
    </p:spTree>
    <p:extLst>
      <p:ext uri="{BB962C8B-B14F-4D97-AF65-F5344CB8AC3E}">
        <p14:creationId xmlns:p14="http://schemas.microsoft.com/office/powerpoint/2010/main" val="3692966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13.3.1 </a:t>
            </a:r>
            <a:r>
              <a:rPr lang="zh-CN" altLang="en-US" b="1" dirty="0"/>
              <a:t>语言学上的启发</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语言学家</a:t>
            </a:r>
            <a:r>
              <a:rPr lang="en-US" dirty="0">
                <a:latin typeface="Cambria" panose="02040503050406030204" pitchFamily="18" charset="0"/>
                <a:cs typeface="Times New Roman" panose="02020603050405020304" pitchFamily="18" charset="0"/>
              </a:rPr>
              <a:t>J. R. Firth</a:t>
            </a:r>
            <a:r>
              <a:rPr lang="zh-CN" altLang="en-US" dirty="0">
                <a:latin typeface="Cambria" panose="02040503050406030204" pitchFamily="18" charset="0"/>
                <a:cs typeface="Times New Roman" panose="02020603050405020304" pitchFamily="18" charset="0"/>
              </a:rPr>
              <a:t>提出，通过一个单词的上下文可以得到它的意思</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en-US" dirty="0">
                <a:latin typeface="Cambria" panose="02040503050406030204" pitchFamily="18" charset="0"/>
                <a:cs typeface="Times New Roman" panose="02020603050405020304" pitchFamily="18" charset="0"/>
              </a:rPr>
              <a:t>J. R. Firth</a:t>
            </a:r>
            <a:r>
              <a:rPr lang="zh-CN" altLang="en-US" dirty="0">
                <a:latin typeface="Cambria" panose="02040503050406030204" pitchFamily="18" charset="0"/>
                <a:cs typeface="Times New Roman" panose="02020603050405020304" pitchFamily="18" charset="0"/>
              </a:rPr>
              <a:t>甚至建议，如果你能把单词放到正确的上下文中去，就说明你掌握了它的意义</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这是现代统计自然语言处理最成功的思想之一，即单词的意义与单词的上下文紧密关联</a:t>
            </a:r>
            <a:endParaRPr lang="en-US" dirty="0"/>
          </a:p>
        </p:txBody>
      </p:sp>
    </p:spTree>
    <p:extLst>
      <p:ext uri="{BB962C8B-B14F-4D97-AF65-F5344CB8AC3E}">
        <p14:creationId xmlns:p14="http://schemas.microsoft.com/office/powerpoint/2010/main" val="2678806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13.3.2 CBOW</a:t>
            </a:r>
            <a:r>
              <a:rPr lang="zh-CN" altLang="en-US" b="1" dirty="0"/>
              <a:t>模型</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err="1">
                <a:latin typeface="Cambria" panose="02040503050406030204" pitchFamily="18" charset="0"/>
                <a:cs typeface="Times New Roman" panose="02020603050405020304" pitchFamily="18" charset="0"/>
              </a:rPr>
              <a:t>CBOW</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Continuous</a:t>
            </a:r>
            <a:r>
              <a:rPr lang="en-US" dirty="0">
                <a:latin typeface="Cambria" panose="02040503050406030204" pitchFamily="18" charset="0"/>
                <a:cs typeface="Times New Roman" panose="02020603050405020304" pitchFamily="18" charset="0"/>
              </a:rPr>
              <a:t> Bag of Words </a:t>
            </a:r>
            <a:r>
              <a:rPr lang="en-US" dirty="0" err="1">
                <a:latin typeface="Cambria" panose="02040503050406030204" pitchFamily="18" charset="0"/>
                <a:cs typeface="Times New Roman" panose="02020603050405020304" pitchFamily="18" charset="0"/>
              </a:rPr>
              <a:t>Model</a:t>
            </a:r>
            <a:r>
              <a:rPr lang="en-US" dirty="0" err="1">
                <a:cs typeface="Times New Roman" panose="02020603050405020304" pitchFamily="18" charset="0"/>
              </a:rPr>
              <a:t>）是一种基于窗口的语言模型</a:t>
            </a:r>
            <a:endParaRPr lang="en-US" dirty="0">
              <a:cs typeface="Times New Roman" panose="02020603050405020304" pitchFamily="18" charset="0"/>
            </a:endParaRPr>
          </a:p>
          <a:p>
            <a:pPr>
              <a:spcBef>
                <a:spcPts val="900"/>
              </a:spcBef>
              <a:spcAft>
                <a:spcPts val="900"/>
              </a:spcAft>
            </a:pPr>
            <a:r>
              <a:rPr lang="en-US" dirty="0" err="1"/>
              <a:t>一个窗口指的是句子中的一个固定长度的片段，窗口中间的词语称为中心词，窗口中其他词语称为中心词的上下文</a:t>
            </a:r>
            <a:endParaRPr lang="en-US" dirty="0"/>
          </a:p>
          <a:p>
            <a:pPr>
              <a:spcBef>
                <a:spcPts val="900"/>
              </a:spcBef>
              <a:spcAft>
                <a:spcPts val="900"/>
              </a:spcAft>
            </a:pPr>
            <a:r>
              <a:rPr lang="en-US" dirty="0" err="1">
                <a:latin typeface="Cambria" panose="02040503050406030204" pitchFamily="18" charset="0"/>
                <a:cs typeface="Times New Roman" panose="02020603050405020304" pitchFamily="18" charset="0"/>
              </a:rPr>
              <a:t>CBOW</a:t>
            </a:r>
            <a:r>
              <a:rPr lang="en-US" dirty="0" err="1">
                <a:cs typeface="Times New Roman" panose="02020603050405020304" pitchFamily="18" charset="0"/>
              </a:rPr>
              <a:t>模型通过三层神经网络接受上下文的特征向量，预测中心词是什么</a:t>
            </a:r>
            <a:endParaRPr lang="en-US" dirty="0"/>
          </a:p>
        </p:txBody>
      </p:sp>
    </p:spTree>
    <p:extLst>
      <p:ext uri="{BB962C8B-B14F-4D97-AF65-F5344CB8AC3E}">
        <p14:creationId xmlns:p14="http://schemas.microsoft.com/office/powerpoint/2010/main" val="872242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13.3.2 CBOW</a:t>
            </a:r>
            <a:r>
              <a:rPr lang="zh-CN" altLang="en-US" b="1" dirty="0"/>
              <a:t>模型</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比如对于一个半径为</a:t>
                </a:r>
                <a14:m>
                  <m:oMath xmlns:m="http://schemas.openxmlformats.org/officeDocument/2006/math">
                    <m:r>
                      <a:rPr lang="en-US" i="1">
                        <a:latin typeface="Cambria Math" panose="02040503050406030204" pitchFamily="18" charset="0"/>
                        <a:cs typeface="Times New Roman" panose="02020603050405020304" pitchFamily="18" charset="0"/>
                      </a:rPr>
                      <m:t>2</m:t>
                    </m:r>
                  </m:oMath>
                </a14:m>
                <a:r>
                  <a:rPr lang="zh-CN" altLang="en-US" dirty="0">
                    <a:latin typeface="Cambria" panose="02040503050406030204" pitchFamily="18" charset="0"/>
                    <a:cs typeface="Times New Roman" panose="02020603050405020304" pitchFamily="18" charset="0"/>
                  </a:rPr>
                  <a:t>的窗口</a:t>
                </a:r>
                <a14:m>
                  <m:oMath xmlns:m="http://schemas.openxmlformats.org/officeDocument/2006/math">
                    <m:d>
                      <m:dPr>
                        <m:begChr m:val="["/>
                        <m:endChr m:val="]"/>
                        <m:ctrlPr>
                          <a:rPr lang="en-US" i="1">
                            <a:latin typeface="Cambria Math" panose="02040503050406030204" pitchFamily="18" charset="0"/>
                            <a:ea typeface="方正楷体简体"/>
                          </a:rPr>
                        </m:ctrlPr>
                      </m:dPr>
                      <m:e>
                        <m:r>
                          <a:rPr lang="zh-CN" altLang="en-US">
                            <a:latin typeface="Cambria Math" panose="02040503050406030204" pitchFamily="18" charset="0"/>
                            <a:ea typeface="方正楷体简体"/>
                            <a:cs typeface="Times New Roman" panose="02020603050405020304" pitchFamily="18" charset="0"/>
                          </a:rPr>
                          <m:t>性格</m:t>
                        </m:r>
                        <m:r>
                          <a:rPr lang="en-US">
                            <a:latin typeface="Cambria Math" panose="02040503050406030204" pitchFamily="18" charset="0"/>
                            <a:ea typeface="方正楷体简体"/>
                            <a:cs typeface="Times New Roman" panose="02020603050405020304" pitchFamily="18" charset="0"/>
                          </a:rPr>
                          <m:t>,</m:t>
                        </m:r>
                        <m:r>
                          <a:rPr lang="zh-CN" altLang="en-US">
                            <a:latin typeface="Cambria Math" panose="02040503050406030204" pitchFamily="18" charset="0"/>
                            <a:ea typeface="方正楷体简体"/>
                            <a:cs typeface="Times New Roman" panose="02020603050405020304" pitchFamily="18" charset="0"/>
                          </a:rPr>
                          <m:t>非常</m:t>
                        </m:r>
                        <m:r>
                          <a:rPr lang="en-US">
                            <a:latin typeface="Cambria Math" panose="02040503050406030204" pitchFamily="18" charset="0"/>
                            <a:ea typeface="方正楷体简体"/>
                            <a:cs typeface="Times New Roman" panose="02020603050405020304" pitchFamily="18" charset="0"/>
                          </a:rPr>
                          <m:t>,</m:t>
                        </m:r>
                        <m:r>
                          <a:rPr lang="zh-CN" altLang="en-US">
                            <a:latin typeface="Cambria Math" panose="02040503050406030204" pitchFamily="18" charset="0"/>
                            <a:ea typeface="方正楷体简体"/>
                            <a:cs typeface="Times New Roman" panose="02020603050405020304" pitchFamily="18" charset="0"/>
                          </a:rPr>
                          <m:t>阳光</m:t>
                        </m:r>
                        <m:r>
                          <a:rPr lang="en-US">
                            <a:latin typeface="Cambria Math" panose="02040503050406030204" pitchFamily="18" charset="0"/>
                            <a:ea typeface="方正楷体简体"/>
                            <a:cs typeface="Times New Roman" panose="02020603050405020304" pitchFamily="18" charset="0"/>
                          </a:rPr>
                          <m:t>,</m:t>
                        </m:r>
                        <m:r>
                          <a:rPr lang="zh-CN" altLang="en-US">
                            <a:latin typeface="Cambria Math" panose="02040503050406030204" pitchFamily="18" charset="0"/>
                            <a:ea typeface="方正楷体简体"/>
                            <a:cs typeface="Times New Roman" panose="02020603050405020304" pitchFamily="18" charset="0"/>
                          </a:rPr>
                          <m:t>开朗</m:t>
                        </m:r>
                        <m:r>
                          <a:rPr lang="en-US">
                            <a:latin typeface="Cambria Math" panose="02040503050406030204" pitchFamily="18" charset="0"/>
                            <a:ea typeface="方正楷体简体"/>
                            <a:cs typeface="Times New Roman" panose="02020603050405020304" pitchFamily="18" charset="0"/>
                          </a:rPr>
                          <m:t>,</m:t>
                        </m:r>
                        <m:r>
                          <a:rPr lang="zh-CN" altLang="en-US">
                            <a:latin typeface="Cambria Math" panose="02040503050406030204" pitchFamily="18" charset="0"/>
                            <a:ea typeface="方正楷体简体"/>
                            <a:cs typeface="Times New Roman" panose="02020603050405020304" pitchFamily="18" charset="0"/>
                          </a:rPr>
                          <m:t>吧</m:t>
                        </m:r>
                      </m:e>
                    </m:d>
                  </m:oMath>
                </a14:m>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CBOW</a:t>
                </a:r>
                <a:r>
                  <a:rPr lang="zh-CN" altLang="en-US" dirty="0">
                    <a:latin typeface="Cambria" panose="02040503050406030204" pitchFamily="18" charset="0"/>
                    <a:cs typeface="Times New Roman" panose="02020603050405020304" pitchFamily="18" charset="0"/>
                  </a:rPr>
                  <a:t>的任务就是给定上下文</a:t>
                </a:r>
                <a14:m>
                  <m:oMath xmlns:m="http://schemas.openxmlformats.org/officeDocument/2006/math">
                    <m:d>
                      <m:dPr>
                        <m:begChr m:val="["/>
                        <m:endChr m:val="]"/>
                        <m:ctrlPr>
                          <a:rPr lang="en-US" i="1">
                            <a:latin typeface="Cambria Math" panose="02040503050406030204" pitchFamily="18" charset="0"/>
                            <a:ea typeface="方正楷体简体"/>
                          </a:rPr>
                        </m:ctrlPr>
                      </m:dPr>
                      <m:e>
                        <m:r>
                          <a:rPr lang="zh-CN" altLang="en-US">
                            <a:latin typeface="Cambria Math" panose="02040503050406030204" pitchFamily="18" charset="0"/>
                            <a:ea typeface="方正楷体简体"/>
                            <a:cs typeface="Times New Roman" panose="02020603050405020304" pitchFamily="18" charset="0"/>
                          </a:rPr>
                          <m:t>性格</m:t>
                        </m:r>
                        <m:r>
                          <a:rPr lang="en-US">
                            <a:latin typeface="Cambria Math" panose="02040503050406030204" pitchFamily="18" charset="0"/>
                            <a:ea typeface="方正楷体简体"/>
                            <a:cs typeface="Times New Roman" panose="02020603050405020304" pitchFamily="18" charset="0"/>
                          </a:rPr>
                          <m:t>,</m:t>
                        </m:r>
                        <m:r>
                          <a:rPr lang="zh-CN" altLang="en-US">
                            <a:latin typeface="Cambria Math" panose="02040503050406030204" pitchFamily="18" charset="0"/>
                            <a:ea typeface="方正楷体简体"/>
                            <a:cs typeface="Times New Roman" panose="02020603050405020304" pitchFamily="18" charset="0"/>
                          </a:rPr>
                          <m:t>非常</m:t>
                        </m:r>
                        <m:r>
                          <a:rPr lang="en-US">
                            <a:latin typeface="Cambria Math" panose="02040503050406030204" pitchFamily="18" charset="0"/>
                            <a:ea typeface="方正楷体简体"/>
                            <a:cs typeface="Times New Roman" panose="02020603050405020304" pitchFamily="18" charset="0"/>
                          </a:rPr>
                          <m:t>,?,</m:t>
                        </m:r>
                        <m:r>
                          <a:rPr lang="zh-CN" altLang="en-US">
                            <a:latin typeface="Cambria Math" panose="02040503050406030204" pitchFamily="18" charset="0"/>
                            <a:ea typeface="方正楷体简体"/>
                            <a:cs typeface="Times New Roman" panose="02020603050405020304" pitchFamily="18" charset="0"/>
                          </a:rPr>
                          <m:t>开朗</m:t>
                        </m:r>
                        <m:r>
                          <a:rPr lang="en-US">
                            <a:latin typeface="Cambria Math" panose="02040503050406030204" pitchFamily="18" charset="0"/>
                            <a:ea typeface="方正楷体简体"/>
                            <a:cs typeface="Times New Roman" panose="02020603050405020304" pitchFamily="18" charset="0"/>
                          </a:rPr>
                          <m:t>,</m:t>
                        </m:r>
                        <m:r>
                          <a:rPr lang="zh-CN" altLang="en-US">
                            <a:latin typeface="Cambria Math" panose="02040503050406030204" pitchFamily="18" charset="0"/>
                            <a:ea typeface="方正楷体简体"/>
                            <a:cs typeface="Times New Roman" panose="02020603050405020304" pitchFamily="18" charset="0"/>
                          </a:rPr>
                          <m:t>吧</m:t>
                        </m:r>
                      </m:e>
                    </m:d>
                  </m:oMath>
                </a14:m>
                <a:r>
                  <a:rPr lang="zh-CN" altLang="en-US" dirty="0">
                    <a:latin typeface="Cambria" panose="02040503050406030204" pitchFamily="18" charset="0"/>
                    <a:cs typeface="Times New Roman" panose="02020603050405020304" pitchFamily="18" charset="0"/>
                  </a:rPr>
                  <a:t>，预测中间的问号所对应的词语是什么</a:t>
                </a:r>
                <a:endParaRPr lang="en-US" dirty="0"/>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a:stretch>
              </a:blipFill>
            </p:spPr>
            <p:txBody>
              <a:bodyPr/>
              <a:lstStyle/>
              <a:p>
                <a:r>
                  <a:rPr lang="en-US">
                    <a:noFill/>
                  </a:rPr>
                  <a:t> </a:t>
                </a:r>
              </a:p>
            </p:txBody>
          </p:sp>
        </mc:Fallback>
      </mc:AlternateContent>
      <p:pic>
        <p:nvPicPr>
          <p:cNvPr id="3" name="Picture 2">
            <a:hlinkClick r:id="rId6"/>
            <a:extLst>
              <a:ext uri="{FF2B5EF4-FFF2-40B4-BE49-F238E27FC236}">
                <a16:creationId xmlns:a16="http://schemas.microsoft.com/office/drawing/2014/main" id="{59094256-941E-3745-BF42-1C30A02DA63D}"/>
              </a:ext>
            </a:extLst>
          </p:cNvPr>
          <p:cNvPicPr>
            <a:picLocks noChangeAspect="1"/>
          </p:cNvPicPr>
          <p:nvPr/>
        </p:nvPicPr>
        <p:blipFill>
          <a:blip r:embed="rId7"/>
          <a:stretch>
            <a:fillRect/>
          </a:stretch>
        </p:blipFill>
        <p:spPr>
          <a:xfrm>
            <a:off x="3488219" y="3162300"/>
            <a:ext cx="5359400" cy="3149600"/>
          </a:xfrm>
          <a:prstGeom prst="rect">
            <a:avLst/>
          </a:prstGeom>
        </p:spPr>
      </p:pic>
    </p:spTree>
    <p:extLst>
      <p:ext uri="{BB962C8B-B14F-4D97-AF65-F5344CB8AC3E}">
        <p14:creationId xmlns:p14="http://schemas.microsoft.com/office/powerpoint/2010/main" val="1250311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13.3.2 CBOW</a:t>
            </a:r>
            <a:r>
              <a:rPr lang="zh-CN" altLang="en-US" b="1" dirty="0"/>
              <a:t>模型</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a:latin typeface="Cambria" panose="02040503050406030204" pitchFamily="18" charset="0"/>
                    <a:cs typeface="Times New Roman" panose="02020603050405020304" pitchFamily="18" charset="0"/>
                  </a:rPr>
                  <a:t>CBOW</a:t>
                </a:r>
                <a:r>
                  <a:rPr lang="zh-CN" altLang="en-US" dirty="0">
                    <a:latin typeface="Cambria" panose="02040503050406030204" pitchFamily="18" charset="0"/>
                    <a:cs typeface="Times New Roman" panose="02020603050405020304" pitchFamily="18" charset="0"/>
                  </a:rPr>
                  <a:t>采用了如下的三层神经网络模型。</a:t>
                </a:r>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神经网络的输入为</a:t>
                </a:r>
                <a14:m>
                  <m:oMath xmlns:m="http://schemas.openxmlformats.org/officeDocument/2006/math">
                    <m:r>
                      <a:rPr lang="en-US" i="1">
                        <a:latin typeface="Cambria Math" panose="02040503050406030204" pitchFamily="18" charset="0"/>
                        <a:cs typeface="Times New Roman" panose="02020603050405020304" pitchFamily="18" charset="0"/>
                      </a:rPr>
                      <m:t>4</m:t>
                    </m:r>
                  </m:oMath>
                </a14:m>
                <a:r>
                  <a:rPr lang="zh-CN" altLang="en-US" dirty="0">
                    <a:latin typeface="Cambria" panose="02040503050406030204" pitchFamily="18" charset="0"/>
                    <a:cs typeface="Times New Roman" panose="02020603050405020304" pitchFamily="18" charset="0"/>
                  </a:rPr>
                  <a:t>个上下文单词的独热向量，记作</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−1)</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+1)</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（其中，</a:t>
                </a:r>
                <a14:m>
                  <m:oMath xmlns:m="http://schemas.openxmlformats.org/officeDocument/2006/math">
                    <m:r>
                      <a:rPr lang="en-US" i="1">
                        <a:latin typeface="Cambria Math" panose="02040503050406030204" pitchFamily="18" charset="0"/>
                        <a:cs typeface="Times New Roman" panose="02020603050405020304" pitchFamily="18" charset="0"/>
                      </a:rPr>
                      <m:t>𝑚</m:t>
                    </m:r>
                  </m:oMath>
                </a14:m>
                <a:r>
                  <a:rPr lang="zh-CN" altLang="en-US" dirty="0">
                    <a:latin typeface="Cambria" panose="02040503050406030204" pitchFamily="18" charset="0"/>
                    <a:cs typeface="Times New Roman" panose="02020603050405020304" pitchFamily="18" charset="0"/>
                  </a:rPr>
                  <a:t>为窗口半径，</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为中心词，它不包含在内），输出为中心词的独热向量</a:t>
                </a:r>
                <a14:m>
                  <m:oMath xmlns:m="http://schemas.openxmlformats.org/officeDocument/2006/math">
                    <m:r>
                      <a:rPr lang="en-US" b="1" i="1">
                        <a:latin typeface="Cambria Math" panose="02040503050406030204" pitchFamily="18" charset="0"/>
                        <a:cs typeface="Times New Roman" panose="02020603050405020304" pitchFamily="18" charset="0"/>
                      </a:rPr>
                      <m:t>𝒚</m:t>
                    </m:r>
                  </m:oMath>
                </a14:m>
                <a:r>
                  <a:rPr lang="zh-CN" altLang="en-US" dirty="0">
                    <a:latin typeface="Cambria" panose="02040503050406030204" pitchFamily="18" charset="0"/>
                    <a:cs typeface="Times New Roman" panose="02020603050405020304" pitchFamily="18" charset="0"/>
                  </a:rPr>
                  <a:t>。神经网络模型从输入层到隐藏层的权重矩阵记作</a:t>
                </a:r>
                <a14:m>
                  <m:oMath xmlns:m="http://schemas.openxmlformats.org/officeDocument/2006/math">
                    <m:r>
                      <a:rPr lang="en-US" b="1" i="1">
                        <a:latin typeface="Cambria Math" panose="02040503050406030204" pitchFamily="18" charset="0"/>
                        <a:cs typeface="Times New Roman" panose="02020603050405020304" pitchFamily="18" charset="0"/>
                      </a:rPr>
                      <m:t>𝓥</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𝑛</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，从隐藏层到输出层的权重矩阵记作</a:t>
                </a:r>
                <a14:m>
                  <m:oMath xmlns:m="http://schemas.openxmlformats.org/officeDocument/2006/math">
                    <m:r>
                      <a:rPr lang="en-US" b="1" i="1">
                        <a:latin typeface="Cambria Math" panose="02040503050406030204" pitchFamily="18" charset="0"/>
                        <a:cs typeface="Times New Roman" panose="02020603050405020304" pitchFamily="18" charset="0"/>
                      </a:rPr>
                      <m:t>𝓤</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𝑛</m:t>
                        </m:r>
                      </m:sup>
                    </m:sSup>
                  </m:oMath>
                </a14:m>
                <a:r>
                  <a:rPr lang="zh-CN" altLang="en-US" dirty="0">
                    <a:latin typeface="Cambria" panose="02040503050406030204" pitchFamily="18" charset="0"/>
                    <a:cs typeface="Times New Roman" panose="02020603050405020304" pitchFamily="18" charset="0"/>
                  </a:rPr>
                  <a:t>。其中，</a:t>
                </a:r>
                <a14:m>
                  <m:oMath xmlns:m="http://schemas.openxmlformats.org/officeDocument/2006/math">
                    <m:r>
                      <a:rPr lang="en-US" i="1">
                        <a:latin typeface="Cambria Math" panose="02040503050406030204" pitchFamily="18" charset="0"/>
                        <a:cs typeface="Times New Roman" panose="02020603050405020304" pitchFamily="18" charset="0"/>
                      </a:rPr>
                      <m:t>𝑛</m:t>
                    </m:r>
                  </m:oMath>
                </a14:m>
                <a:r>
                  <a:rPr lang="zh-CN" altLang="en-US" dirty="0">
                    <a:latin typeface="Cambria" panose="02040503050406030204" pitchFamily="18" charset="0"/>
                    <a:cs typeface="Times New Roman" panose="02020603050405020304" pitchFamily="18" charset="0"/>
                  </a:rPr>
                  <a:t>为词向量的维度，是一个由使用者自由定义的超参数。</a:t>
                </a:r>
                <a14:m>
                  <m:oMath xmlns:m="http://schemas.openxmlformats.org/officeDocument/2006/math">
                    <m:r>
                      <a:rPr lang="en-US" b="1" i="1">
                        <a:latin typeface="Cambria Math" panose="02040503050406030204" pitchFamily="18" charset="0"/>
                        <a:cs typeface="Times New Roman" panose="02020603050405020304" pitchFamily="18" charset="0"/>
                      </a:rPr>
                      <m:t>𝓥</m:t>
                    </m:r>
                  </m:oMath>
                </a14:m>
                <a:r>
                  <a:rPr lang="zh-CN" altLang="en-US" dirty="0">
                    <a:latin typeface="Cambria" panose="02040503050406030204" pitchFamily="18" charset="0"/>
                    <a:cs typeface="Times New Roman" panose="02020603050405020304" pitchFamily="18" charset="0"/>
                  </a:rPr>
                  <a:t>和</a:t>
                </a:r>
                <a14:m>
                  <m:oMath xmlns:m="http://schemas.openxmlformats.org/officeDocument/2006/math">
                    <m:r>
                      <a:rPr lang="en-US" b="1" i="1">
                        <a:latin typeface="Cambria Math" panose="02040503050406030204" pitchFamily="18" charset="0"/>
                        <a:cs typeface="Times New Roman" panose="02020603050405020304" pitchFamily="18" charset="0"/>
                      </a:rPr>
                      <m:t>𝓤</m:t>
                    </m:r>
                  </m:oMath>
                </a14:m>
                <a:r>
                  <a:rPr lang="zh-CN" altLang="en-US" dirty="0">
                    <a:latin typeface="Cambria" panose="02040503050406030204" pitchFamily="18" charset="0"/>
                    <a:cs typeface="Times New Roman" panose="02020603050405020304" pitchFamily="18" charset="0"/>
                  </a:rPr>
                  <a:t>都是词表中所有单词的词向量构成的矩阵，分别称作输入词向量矩阵和输出词向量矩阵。</a:t>
                </a:r>
                <a14:m>
                  <m:oMath xmlns:m="http://schemas.openxmlformats.org/officeDocument/2006/math">
                    <m:r>
                      <a:rPr lang="en-US" b="1" i="1">
                        <a:latin typeface="Cambria Math" panose="02040503050406030204" pitchFamily="18" charset="0"/>
                        <a:cs typeface="Times New Roman" panose="02020603050405020304" pitchFamily="18" charset="0"/>
                      </a:rPr>
                      <m:t>𝓥</m:t>
                    </m:r>
                  </m:oMath>
                </a14:m>
                <a:r>
                  <a:rPr lang="zh-CN" altLang="en-US" dirty="0">
                    <a:latin typeface="Cambria" panose="02040503050406030204" pitchFamily="18" charset="0"/>
                    <a:cs typeface="Times New Roman" panose="02020603050405020304" pitchFamily="18" charset="0"/>
                  </a:rPr>
                  <a:t>中第</a:t>
                </a:r>
                <a14:m>
                  <m:oMath xmlns:m="http://schemas.openxmlformats.org/officeDocument/2006/math">
                    <m:r>
                      <a:rPr lang="en-US" i="1">
                        <a:latin typeface="Cambria Math" panose="02040503050406030204" pitchFamily="18" charset="0"/>
                        <a:cs typeface="Times New Roman" panose="02020603050405020304" pitchFamily="18" charset="0"/>
                      </a:rPr>
                      <m:t>𝑖</m:t>
                    </m:r>
                  </m:oMath>
                </a14:m>
                <a:r>
                  <a:rPr lang="zh-CN" altLang="en-US" dirty="0">
                    <a:latin typeface="Cambria" panose="02040503050406030204" pitchFamily="18" charset="0"/>
                    <a:cs typeface="Times New Roman" panose="02020603050405020304" pitchFamily="18" charset="0"/>
                  </a:rPr>
                  <a:t>个列向量为第</a:t>
                </a:r>
                <a14:m>
                  <m:oMath xmlns:m="http://schemas.openxmlformats.org/officeDocument/2006/math">
                    <m:r>
                      <a:rPr lang="en-US" i="1">
                        <a:latin typeface="Cambria Math" panose="02040503050406030204" pitchFamily="18" charset="0"/>
                        <a:cs typeface="Times New Roman" panose="02020603050405020304" pitchFamily="18" charset="0"/>
                      </a:rPr>
                      <m:t>𝑖</m:t>
                    </m:r>
                  </m:oMath>
                </a14:m>
                <a:r>
                  <a:rPr lang="zh-CN" altLang="en-US" dirty="0">
                    <a:latin typeface="Cambria" panose="02040503050406030204" pitchFamily="18" charset="0"/>
                    <a:cs typeface="Times New Roman" panose="02020603050405020304" pitchFamily="18" charset="0"/>
                  </a:rPr>
                  <a:t>个单词的输入词向量，记作</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；类似地，</a:t>
                </a:r>
                <a14:m>
                  <m:oMath xmlns:m="http://schemas.openxmlformats.org/officeDocument/2006/math">
                    <m:r>
                      <a:rPr lang="en-US" b="1" i="1">
                        <a:latin typeface="Cambria Math" panose="02040503050406030204" pitchFamily="18" charset="0"/>
                        <a:cs typeface="Times New Roman" panose="02020603050405020304" pitchFamily="18" charset="0"/>
                      </a:rPr>
                      <m:t>𝓤</m:t>
                    </m:r>
                  </m:oMath>
                </a14:m>
                <a:r>
                  <a:rPr lang="zh-CN" altLang="en-US" dirty="0">
                    <a:latin typeface="Cambria" panose="02040503050406030204" pitchFamily="18" charset="0"/>
                    <a:cs typeface="Times New Roman" panose="02020603050405020304" pitchFamily="18" charset="0"/>
                  </a:rPr>
                  <a:t>中第</a:t>
                </a:r>
                <a14:m>
                  <m:oMath xmlns:m="http://schemas.openxmlformats.org/officeDocument/2006/math">
                    <m:r>
                      <a:rPr lang="en-US" i="1">
                        <a:latin typeface="Cambria Math" panose="02040503050406030204" pitchFamily="18" charset="0"/>
                        <a:cs typeface="Times New Roman" panose="02020603050405020304" pitchFamily="18" charset="0"/>
                      </a:rPr>
                      <m:t>𝑗</m:t>
                    </m:r>
                  </m:oMath>
                </a14:m>
                <a:r>
                  <a:rPr lang="zh-CN" altLang="en-US" dirty="0">
                    <a:latin typeface="Cambria" panose="02040503050406030204" pitchFamily="18" charset="0"/>
                    <a:cs typeface="Times New Roman" panose="02020603050405020304" pitchFamily="18" charset="0"/>
                  </a:rPr>
                  <a:t>个行向量为第</a:t>
                </a:r>
                <a14:m>
                  <m:oMath xmlns:m="http://schemas.openxmlformats.org/officeDocument/2006/math">
                    <m:r>
                      <a:rPr lang="en-US" i="1">
                        <a:latin typeface="Cambria Math" panose="02040503050406030204" pitchFamily="18" charset="0"/>
                        <a:cs typeface="Times New Roman" panose="02020603050405020304" pitchFamily="18" charset="0"/>
                      </a:rPr>
                      <m:t>𝑗</m:t>
                    </m:r>
                  </m:oMath>
                </a14:m>
                <a:r>
                  <a:rPr lang="zh-CN" altLang="en-US" dirty="0">
                    <a:latin typeface="Cambria" panose="02040503050406030204" pitchFamily="18" charset="0"/>
                    <a:cs typeface="Times New Roman" panose="02020603050405020304" pitchFamily="18" charset="0"/>
                  </a:rPr>
                  <a:t>个单词的输出词向量，记作</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𝒖</m:t>
                        </m:r>
                      </m:e>
                      <m:sub>
                        <m:r>
                          <a:rPr lang="en-US" i="1">
                            <a:latin typeface="Cambria Math" panose="02040503050406030204" pitchFamily="18" charset="0"/>
                            <a:cs typeface="Times New Roman" panose="02020603050405020304" pitchFamily="18" charset="0"/>
                          </a:rPr>
                          <m:t>𝑗</m:t>
                        </m:r>
                      </m:sub>
                    </m:sSub>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r="-4584" b="-292"/>
                </a:stretch>
              </a:blipFill>
            </p:spPr>
            <p:txBody>
              <a:bodyPr/>
              <a:lstStyle/>
              <a:p>
                <a:r>
                  <a:rPr lang="en-US">
                    <a:noFill/>
                  </a:rPr>
                  <a:t> </a:t>
                </a:r>
              </a:p>
            </p:txBody>
          </p:sp>
        </mc:Fallback>
      </mc:AlternateContent>
    </p:spTree>
    <p:extLst>
      <p:ext uri="{BB962C8B-B14F-4D97-AF65-F5344CB8AC3E}">
        <p14:creationId xmlns:p14="http://schemas.microsoft.com/office/powerpoint/2010/main" val="491332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13.3.2 CBOW</a:t>
            </a:r>
            <a:r>
              <a:rPr lang="zh-CN" altLang="en-US" b="1" dirty="0"/>
              <a:t>模型</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fontScale="92500"/>
              </a:bodyPr>
              <a:lstStyle/>
              <a:p>
                <a:pPr>
                  <a:spcBef>
                    <a:spcPts val="900"/>
                  </a:spcBef>
                  <a:spcAft>
                    <a:spcPts val="900"/>
                  </a:spcAft>
                </a:pPr>
                <a:r>
                  <a:rPr lang="en-US" dirty="0">
                    <a:latin typeface="Cambria" panose="02040503050406030204" pitchFamily="18" charset="0"/>
                    <a:cs typeface="Times New Roman" panose="02020603050405020304" pitchFamily="18" charset="0"/>
                  </a:rPr>
                  <a:t>CBOW</a:t>
                </a:r>
                <a:r>
                  <a:rPr lang="zh-CN" altLang="en-US" dirty="0">
                    <a:latin typeface="Cambria" panose="02040503050406030204" pitchFamily="18" charset="0"/>
                    <a:cs typeface="Times New Roman" panose="02020603050405020304" pitchFamily="18" charset="0"/>
                  </a:rPr>
                  <a:t>模型的任务分为</a:t>
                </a:r>
                <a14:m>
                  <m:oMath xmlns:m="http://schemas.openxmlformats.org/officeDocument/2006/math">
                    <m:r>
                      <a:rPr lang="en-US" i="1">
                        <a:latin typeface="Cambria Math" panose="02040503050406030204" pitchFamily="18" charset="0"/>
                        <a:cs typeface="Times New Roman" panose="02020603050405020304" pitchFamily="18" charset="0"/>
                      </a:rPr>
                      <m:t>6</m:t>
                    </m:r>
                  </m:oMath>
                </a14:m>
                <a:r>
                  <a:rPr lang="zh-CN" altLang="en-US" dirty="0">
                    <a:latin typeface="Cambria" panose="02040503050406030204" pitchFamily="18" charset="0"/>
                    <a:cs typeface="Times New Roman" panose="02020603050405020304" pitchFamily="18" charset="0"/>
                  </a:rPr>
                  <a:t>个步骤。</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Wingdings" pitchFamily="2" charset="2"/>
                  <a:buChar char=""/>
                </a:pPr>
                <a:r>
                  <a:rPr lang="zh-CN" altLang="en-US" dirty="0">
                    <a:latin typeface="Cambria" panose="02040503050406030204" pitchFamily="18" charset="0"/>
                    <a:cs typeface="Times New Roman" panose="02020603050405020304" pitchFamily="18" charset="0"/>
                  </a:rPr>
                  <a:t>给定窗口半径</a:t>
                </a:r>
                <a14:m>
                  <m:oMath xmlns:m="http://schemas.openxmlformats.org/officeDocument/2006/math">
                    <m:r>
                      <a:rPr lang="en-US" i="1">
                        <a:latin typeface="Cambria Math" panose="02040503050406030204" pitchFamily="18" charset="0"/>
                        <a:cs typeface="Times New Roman" panose="02020603050405020304" pitchFamily="18" charset="0"/>
                      </a:rPr>
                      <m:t>𝑚</m:t>
                    </m:r>
                  </m:oMath>
                </a14:m>
                <a:r>
                  <a:rPr lang="zh-CN" altLang="en-US" dirty="0">
                    <a:latin typeface="Cambria" panose="02040503050406030204" pitchFamily="18" charset="0"/>
                    <a:cs typeface="Times New Roman" panose="02020603050405020304" pitchFamily="18" charset="0"/>
                  </a:rPr>
                  <a:t>，为窗口内除了中心词外所有单词分别生成独热向量：</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−1)</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+1)</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。独热向量的生成可以通过对词语的词典序进行独热编码实现。</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Wingdings" pitchFamily="2" charset="2"/>
                  <a:buChar char=""/>
                </a:pPr>
                <a:r>
                  <a:rPr lang="zh-CN" altLang="en-US" dirty="0">
                    <a:latin typeface="Cambria" panose="02040503050406030204" pitchFamily="18" charset="0"/>
                    <a:cs typeface="Times New Roman" panose="02020603050405020304" pitchFamily="18" charset="0"/>
                  </a:rPr>
                  <a:t>将输入权重矩阵乘以独热向量，得到每个单词的输入词向量：</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𝓥</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m:t>
                        </m:r>
                      </m:sup>
                    </m:sSup>
                  </m:oMath>
                </a14:m>
                <a:r>
                  <a:rPr lang="en-US" dirty="0">
                    <a:latin typeface="Cambria" panose="020405030504060302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𝓥</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+1)</m:t>
                        </m:r>
                      </m:sup>
                    </m:sSup>
                  </m:oMath>
                </a14:m>
                <a:r>
                  <a:rPr lang="en-US" dirty="0">
                    <a:latin typeface="Cambria"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cs typeface="Times New Roman" panose="02020603050405020304" pitchFamily="18" charset="0"/>
                      </a:rPr>
                      <m:t>…</m:t>
                    </m:r>
                  </m:oMath>
                </a14:m>
                <a:r>
                  <a:rPr lang="en-US" dirty="0">
                    <a:latin typeface="Cambria" panose="020405030504060302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𝓥</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𝑛</m:t>
                        </m:r>
                      </m:sup>
                    </m:sSup>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Wingdings" pitchFamily="2" charset="2"/>
                  <a:buChar char=""/>
                </a:pPr>
                <a:r>
                  <a:rPr lang="zh-CN" altLang="en-US" dirty="0">
                    <a:latin typeface="Cambria" panose="02040503050406030204" pitchFamily="18" charset="0"/>
                    <a:cs typeface="Times New Roman" panose="02020603050405020304" pitchFamily="18" charset="0"/>
                  </a:rPr>
                  <a:t>将这</a:t>
                </a:r>
                <a14:m>
                  <m:oMath xmlns:m="http://schemas.openxmlformats.org/officeDocument/2006/math">
                    <m:r>
                      <a:rPr lang="en-US" i="1">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𝑚</m:t>
                    </m:r>
                  </m:oMath>
                </a14:m>
                <a:r>
                  <a:rPr lang="zh-CN" altLang="en-US" dirty="0">
                    <a:latin typeface="Cambria" panose="02040503050406030204" pitchFamily="18" charset="0"/>
                    <a:cs typeface="Times New Roman" panose="02020603050405020304" pitchFamily="18" charset="0"/>
                  </a:rPr>
                  <a:t>个上下文词语的词向量求平均，得到上下文词向量：</a:t>
                </a:r>
                <a14:m>
                  <m:oMath xmlns:m="http://schemas.openxmlformats.org/officeDocument/2006/math">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𝒗</m:t>
                        </m:r>
                      </m:e>
                    </m:groupCh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m:t>
                            </m:r>
                          </m:sub>
                        </m:sSub>
                      </m:num>
                      <m:den>
                        <m:r>
                          <a:rPr lang="en-US" i="1">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𝑚</m:t>
                        </m:r>
                      </m:den>
                    </m:f>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𝑛</m:t>
                        </m:r>
                      </m:sup>
                    </m:sSup>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844" t="-2924" r="-4101"/>
                </a:stretch>
              </a:blipFill>
            </p:spPr>
            <p:txBody>
              <a:bodyPr/>
              <a:lstStyle/>
              <a:p>
                <a:r>
                  <a:rPr lang="en-US">
                    <a:noFill/>
                  </a:rPr>
                  <a:t> </a:t>
                </a:r>
              </a:p>
            </p:txBody>
          </p:sp>
        </mc:Fallback>
      </mc:AlternateContent>
    </p:spTree>
    <p:extLst>
      <p:ext uri="{BB962C8B-B14F-4D97-AF65-F5344CB8AC3E}">
        <p14:creationId xmlns:p14="http://schemas.microsoft.com/office/powerpoint/2010/main" val="3195066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13.3.2 CBOW</a:t>
            </a:r>
            <a:r>
              <a:rPr lang="zh-CN" altLang="en-US" b="1" dirty="0"/>
              <a:t>模型</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marL="342900" lvl="0" indent="-342900">
                  <a:spcAft>
                    <a:spcPts val="1000"/>
                  </a:spcAft>
                  <a:buFont typeface="Wingdings" pitchFamily="2" charset="2"/>
                  <a:buChar char=""/>
                </a:pPr>
                <a:r>
                  <a:rPr lang="zh-CN" altLang="en-US" dirty="0">
                    <a:latin typeface="Cambria" panose="02040503050406030204" pitchFamily="18" charset="0"/>
                    <a:cs typeface="Times New Roman" panose="02020603050405020304" pitchFamily="18" charset="0"/>
                  </a:rPr>
                  <a:t>利用输出词向量矩阵</a:t>
                </a:r>
                <a14:m>
                  <m:oMath xmlns:m="http://schemas.openxmlformats.org/officeDocument/2006/math">
                    <m:r>
                      <a:rPr lang="en-US" b="1" i="1">
                        <a:latin typeface="Cambria Math" panose="02040503050406030204" pitchFamily="18" charset="0"/>
                        <a:cs typeface="Times New Roman" panose="02020603050405020304" pitchFamily="18" charset="0"/>
                      </a:rPr>
                      <m:t>𝓤</m:t>
                    </m:r>
                  </m:oMath>
                </a14:m>
                <a:r>
                  <a:rPr lang="zh-CN" altLang="en-US" dirty="0">
                    <a:latin typeface="Cambria" panose="02040503050406030204" pitchFamily="18" charset="0"/>
                    <a:cs typeface="Times New Roman" panose="02020603050405020304" pitchFamily="18" charset="0"/>
                  </a:rPr>
                  <a:t>乘以上下文词向量，得到一个分数向量：</a:t>
                </a:r>
                <a14:m>
                  <m:oMath xmlns:m="http://schemas.openxmlformats.org/officeDocument/2006/math">
                    <m:r>
                      <a:rPr lang="en-US" b="1" i="1">
                        <a:latin typeface="Cambria Math" panose="02040503050406030204" pitchFamily="18" charset="0"/>
                        <a:cs typeface="Times New Roman" panose="02020603050405020304" pitchFamily="18" charset="0"/>
                      </a:rPr>
                      <m:t>𝒛</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𝓤</m:t>
                    </m:r>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𝒗</m:t>
                        </m:r>
                      </m:e>
                    </m:groupCh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Wingdings" pitchFamily="2" charset="2"/>
                  <a:buChar char=""/>
                </a:pPr>
                <a:r>
                  <a:rPr lang="zh-CN" altLang="en-US" dirty="0">
                    <a:latin typeface="Cambria" panose="02040503050406030204" pitchFamily="18" charset="0"/>
                    <a:cs typeface="Times New Roman" panose="02020603050405020304" pitchFamily="18" charset="0"/>
                  </a:rPr>
                  <a:t>利用</a:t>
                </a:r>
                <a:r>
                  <a:rPr lang="en-US" dirty="0" err="1">
                    <a:latin typeface="Cambria" panose="02040503050406030204" pitchFamily="18" charset="0"/>
                    <a:cs typeface="Times New Roman" panose="02020603050405020304" pitchFamily="18" charset="0"/>
                  </a:rPr>
                  <a:t>softmax</a:t>
                </a:r>
                <a:r>
                  <a:rPr lang="zh-CN" altLang="en-US" dirty="0">
                    <a:latin typeface="Cambria" panose="02040503050406030204" pitchFamily="18" charset="0"/>
                    <a:cs typeface="Times New Roman" panose="02020603050405020304" pitchFamily="18" charset="0"/>
                  </a:rPr>
                  <a:t>函数将分数向量转化为概率分布：</a:t>
                </a:r>
                <a14:m>
                  <m:oMath xmlns:m="http://schemas.openxmlformats.org/officeDocument/2006/math">
                    <m:groupChr>
                      <m:groupChrPr>
                        <m:chr m:val="̂"/>
                        <m:pos m:val="top"/>
                        <m:vertJc m:val="bot"/>
                        <m:ctrlPr>
                          <a:rPr lang="en-US" b="1"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𝒚</m:t>
                        </m:r>
                      </m:e>
                    </m:groupChr>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softmax</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𝒛</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。其中，</a:t>
                </a:r>
                <a:r>
                  <a:rPr lang="en-US" dirty="0" err="1">
                    <a:latin typeface="Cambria" panose="02040503050406030204" pitchFamily="18" charset="0"/>
                    <a:cs typeface="Times New Roman" panose="02020603050405020304" pitchFamily="18" charset="0"/>
                  </a:rPr>
                  <a:t>softmax</a:t>
                </a:r>
                <a:r>
                  <a:rPr lang="zh-CN" altLang="en-US" dirty="0">
                    <a:latin typeface="Cambria" panose="02040503050406030204" pitchFamily="18" charset="0"/>
                    <a:cs typeface="Times New Roman" panose="02020603050405020304" pitchFamily="18" charset="0"/>
                  </a:rPr>
                  <a:t>函数将向量第</a:t>
                </a:r>
                <a14:m>
                  <m:oMath xmlns:m="http://schemas.openxmlformats.org/officeDocument/2006/math">
                    <m:r>
                      <a:rPr lang="en-US" i="1">
                        <a:latin typeface="Cambria Math" panose="02040503050406030204" pitchFamily="18" charset="0"/>
                        <a:cs typeface="Times New Roman" panose="02020603050405020304" pitchFamily="18" charset="0"/>
                      </a:rPr>
                      <m:t>𝑗</m:t>
                    </m:r>
                  </m:oMath>
                </a14:m>
                <a:r>
                  <a:rPr lang="zh-CN" altLang="en-US" dirty="0">
                    <a:latin typeface="Cambria" panose="02040503050406030204" pitchFamily="18" charset="0"/>
                    <a:cs typeface="Times New Roman" panose="02020603050405020304" pitchFamily="18" charset="0"/>
                  </a:rPr>
                  <a:t>维做如下转换：</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softmax</m:t>
                        </m:r>
                      </m:e>
                      <m:sub>
                        <m:r>
                          <a:rPr lang="en-US" i="1">
                            <a:latin typeface="Cambria Math" panose="02040503050406030204" pitchFamily="18" charset="0"/>
                            <a:cs typeface="Times New Roman" panose="02020603050405020304" pitchFamily="18" charset="0"/>
                          </a:rPr>
                          <m:t>𝑗</m:t>
                        </m:r>
                      </m:sub>
                    </m:sSub>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𝒛</m:t>
                        </m:r>
                      </m:e>
                    </m:d>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𝑒</m:t>
                            </m:r>
                          </m:e>
                          <m:sup>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𝒛</m:t>
                                </m:r>
                              </m:e>
                              <m:sub>
                                <m:r>
                                  <a:rPr lang="en-US" i="1">
                                    <a:latin typeface="Cambria Math" panose="02040503050406030204" pitchFamily="18" charset="0"/>
                                    <a:cs typeface="Times New Roman" panose="02020603050405020304" pitchFamily="18" charset="0"/>
                                  </a:rPr>
                                  <m:t>𝑗</m:t>
                                </m:r>
                              </m:sub>
                            </m:sSub>
                          </m:sup>
                        </m:sSup>
                      </m:num>
                      <m:den>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𝑘</m:t>
                            </m:r>
                          </m:sub>
                          <m:sup/>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𝑒</m:t>
                                </m:r>
                              </m:e>
                              <m:sup>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𝒛</m:t>
                                    </m:r>
                                  </m:e>
                                  <m:sub>
                                    <m:r>
                                      <a:rPr lang="en-US" i="1">
                                        <a:latin typeface="Cambria Math" panose="02040503050406030204" pitchFamily="18" charset="0"/>
                                        <a:cs typeface="Times New Roman" panose="02020603050405020304" pitchFamily="18" charset="0"/>
                                      </a:rPr>
                                      <m:t>𝑘</m:t>
                                    </m:r>
                                  </m:sub>
                                </m:sSub>
                              </m:sup>
                            </m:sSup>
                          </m:e>
                        </m:nary>
                      </m:den>
                    </m:f>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r>
                  <a:rPr lang="en-US" dirty="0">
                    <a:latin typeface="Cambria" panose="02040503050406030204" pitchFamily="18" charset="0"/>
                    <a:cs typeface="Times New Roman" panose="02020603050405020304" pitchFamily="18" charset="0"/>
                  </a:rPr>
                  <a:t>CBOW</a:t>
                </a:r>
                <a:r>
                  <a:rPr lang="zh-CN" altLang="en-US" dirty="0">
                    <a:latin typeface="Cambria" panose="02040503050406030204" pitchFamily="18" charset="0"/>
                    <a:cs typeface="Times New Roman" panose="02020603050405020304" pitchFamily="18" charset="0"/>
                  </a:rPr>
                  <a:t>模型希望自己的预测尽量精准，亦即希望估计</a:t>
                </a:r>
                <a14:m>
                  <m:oMath xmlns:m="http://schemas.openxmlformats.org/officeDocument/2006/math">
                    <m:groupChr>
                      <m:groupChrPr>
                        <m:chr m:val="̂"/>
                        <m:pos m:val="top"/>
                        <m:vertJc m:val="bot"/>
                        <m:ctrlPr>
                          <a:rPr lang="en-US" b="1" i="1">
                            <a:latin typeface="Cambria Math" panose="02040503050406030204" pitchFamily="18" charset="0"/>
                          </a:rPr>
                        </m:ctrlPr>
                      </m:groupChrPr>
                      <m:e>
                        <m:r>
                          <a:rPr lang="en-US" i="1">
                            <a:latin typeface="Cambria Math" panose="02040503050406030204" pitchFamily="18" charset="0"/>
                            <a:cs typeface="Times New Roman" panose="02020603050405020304" pitchFamily="18" charset="0"/>
                          </a:rPr>
                          <m:t>𝑦</m:t>
                        </m:r>
                      </m:e>
                    </m:groupCh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和真实概率分布</a:t>
                </a:r>
                <a14:m>
                  <m:oMath xmlns:m="http://schemas.openxmlformats.org/officeDocument/2006/math">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尽量相似，于是使用交叉熵作为损失函数，利用随机梯度下降算法来优化两个参数矩阵</a:t>
                </a:r>
                <a14:m>
                  <m:oMath xmlns:m="http://schemas.openxmlformats.org/officeDocument/2006/math">
                    <m:r>
                      <a:rPr lang="en-US" b="1" i="1">
                        <a:latin typeface="Cambria Math" panose="02040503050406030204" pitchFamily="18" charset="0"/>
                        <a:cs typeface="Times New Roman" panose="02020603050405020304" pitchFamily="18" charset="0"/>
                      </a:rPr>
                      <m:t>𝓥</m:t>
                    </m:r>
                  </m:oMath>
                </a14:m>
                <a:r>
                  <a:rPr lang="zh-CN" altLang="en-US" dirty="0">
                    <a:latin typeface="Cambria" panose="02040503050406030204" pitchFamily="18" charset="0"/>
                    <a:cs typeface="Times New Roman" panose="02020603050405020304" pitchFamily="18" charset="0"/>
                  </a:rPr>
                  <a:t>和</a:t>
                </a:r>
                <a14:m>
                  <m:oMath xmlns:m="http://schemas.openxmlformats.org/officeDocument/2006/math">
                    <m:r>
                      <a:rPr lang="en-US" b="1" i="1">
                        <a:latin typeface="Cambria Math" panose="02040503050406030204" pitchFamily="18" charset="0"/>
                        <a:cs typeface="Times New Roman" panose="02020603050405020304" pitchFamily="18" charset="0"/>
                      </a:rPr>
                      <m:t>𝓤</m:t>
                    </m:r>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r="-603"/>
                </a:stretch>
              </a:blipFill>
            </p:spPr>
            <p:txBody>
              <a:bodyPr/>
              <a:lstStyle/>
              <a:p>
                <a:r>
                  <a:rPr lang="en-US">
                    <a:noFill/>
                  </a:rPr>
                  <a:t> </a:t>
                </a:r>
              </a:p>
            </p:txBody>
          </p:sp>
        </mc:Fallback>
      </mc:AlternateContent>
    </p:spTree>
    <p:extLst>
      <p:ext uri="{BB962C8B-B14F-4D97-AF65-F5344CB8AC3E}">
        <p14:creationId xmlns:p14="http://schemas.microsoft.com/office/powerpoint/2010/main" val="1921029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13.3.2 CBOW</a:t>
            </a:r>
            <a:r>
              <a:rPr lang="zh-CN" altLang="en-US" b="1" dirty="0"/>
              <a:t>模型</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其中，交叉熵损失函数的定义如下：</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𝐻</m:t>
                      </m:r>
                      <m:r>
                        <a:rPr lang="en-US" i="1">
                          <a:latin typeface="Cambria Math" panose="02040503050406030204" pitchFamily="18" charset="0"/>
                          <a:cs typeface="Times New Roman" panose="02020603050405020304" pitchFamily="18" charset="0"/>
                        </a:rPr>
                        <m:t>(</m:t>
                      </m:r>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𝒚</m:t>
                          </m:r>
                        </m:e>
                      </m:groupCh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𝑗</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sup>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𝑗</m:t>
                              </m:r>
                            </m:sub>
                          </m:sSub>
                        </m:e>
                      </m:nary>
                      <m:r>
                        <m:rPr>
                          <m:sty m:val="p"/>
                        </m:rPr>
                        <a:rPr lang="en-US">
                          <a:latin typeface="Cambria Math" panose="02040503050406030204" pitchFamily="18" charset="0"/>
                          <a:cs typeface="Times New Roman" panose="02020603050405020304" pitchFamily="18" charset="0"/>
                        </a:rPr>
                        <m:t>log</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𝒚</m:t>
                              </m:r>
                            </m:e>
                          </m:groupChr>
                        </m:e>
                        <m:sub>
                          <m:r>
                            <a:rPr lang="en-US" i="1">
                              <a:latin typeface="Cambria Math" panose="02040503050406030204" pitchFamily="18" charset="0"/>
                              <a:cs typeface="Times New Roman" panose="02020603050405020304" pitchFamily="18" charset="0"/>
                            </a:rPr>
                            <m:t>𝑗</m:t>
                          </m:r>
                        </m:sub>
                      </m:sSub>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由于向量</a:t>
                </a:r>
                <a14:m>
                  <m:oMath xmlns:m="http://schemas.openxmlformats.org/officeDocument/2006/math">
                    <m:r>
                      <a:rPr lang="en-US" b="1" i="1">
                        <a:latin typeface="Cambria Math" panose="02040503050406030204" pitchFamily="18" charset="0"/>
                        <a:cs typeface="Times New Roman" panose="02020603050405020304" pitchFamily="18" charset="0"/>
                      </a:rPr>
                      <m:t>𝒚</m:t>
                    </m:r>
                  </m:oMath>
                </a14:m>
                <a:r>
                  <a:rPr lang="zh-CN" altLang="en-US" dirty="0">
                    <a:latin typeface="Cambria" panose="02040503050406030204" pitchFamily="18" charset="0"/>
                    <a:cs typeface="Times New Roman" panose="02020603050405020304" pitchFamily="18" charset="0"/>
                  </a:rPr>
                  <a:t>为独热向量，其元素只有在下标</a:t>
                </a:r>
                <a14:m>
                  <m:oMath xmlns:m="http://schemas.openxmlformats.org/officeDocument/2006/math">
                    <m:r>
                      <a:rPr lang="en-US" i="1">
                        <a:latin typeface="Cambria Math" panose="02040503050406030204" pitchFamily="18" charset="0"/>
                        <a:cs typeface="Times New Roman" panose="02020603050405020304" pitchFamily="18" charset="0"/>
                      </a:rPr>
                      <m:t>𝑗</m:t>
                    </m:r>
                  </m:oMath>
                </a14:m>
                <a:r>
                  <a:rPr lang="zh-CN" altLang="en-US" dirty="0">
                    <a:latin typeface="Cambria" panose="02040503050406030204" pitchFamily="18" charset="0"/>
                    <a:cs typeface="Times New Roman" panose="02020603050405020304" pitchFamily="18" charset="0"/>
                  </a:rPr>
                  <a:t>等于中心词的下标</a:t>
                </a:r>
                <a14:m>
                  <m:oMath xmlns:m="http://schemas.openxmlformats.org/officeDocument/2006/math">
                    <m:r>
                      <a:rPr lang="en-US" i="1">
                        <a:latin typeface="Cambria Math" panose="02040503050406030204" pitchFamily="18" charset="0"/>
                        <a:cs typeface="Times New Roman" panose="02020603050405020304" pitchFamily="18" charset="0"/>
                      </a:rPr>
                      <m:t>𝑖</m:t>
                    </m:r>
                  </m:oMath>
                </a14:m>
                <a:r>
                  <a:rPr lang="zh-CN" altLang="en-US" dirty="0">
                    <a:latin typeface="Cambria" panose="02040503050406030204" pitchFamily="18" charset="0"/>
                    <a:cs typeface="Times New Roman" panose="02020603050405020304" pitchFamily="18" charset="0"/>
                  </a:rPr>
                  <a:t>时才不为</a:t>
                </a:r>
                <a14:m>
                  <m:oMath xmlns:m="http://schemas.openxmlformats.org/officeDocument/2006/math">
                    <m:r>
                      <a:rPr lang="en-US" i="1">
                        <a:latin typeface="Cambria Math" panose="02040503050406030204" pitchFamily="18" charset="0"/>
                        <a:cs typeface="Times New Roman" panose="02020603050405020304" pitchFamily="18" charset="0"/>
                      </a:rPr>
                      <m:t>0</m:t>
                    </m:r>
                  </m:oMath>
                </a14:m>
                <a:r>
                  <a:rPr lang="zh-CN" altLang="en-US" dirty="0">
                    <a:latin typeface="Cambria" panose="02040503050406030204" pitchFamily="18" charset="0"/>
                    <a:cs typeface="Times New Roman" panose="02020603050405020304" pitchFamily="18" charset="0"/>
                  </a:rPr>
                  <a:t>，于是上式简化为：</a:t>
                </a:r>
                <a:endParaRPr lang="en-US" dirty="0">
                  <a:latin typeface="Cambria" panose="02040503050406030204" pitchFamily="18" charset="0"/>
                  <a:cs typeface="Times New Roman" panose="02020603050405020304" pitchFamily="18" charset="0"/>
                </a:endParaRPr>
              </a:p>
              <a:p>
                <a:pPr algn="ctr">
                  <a:spcBef>
                    <a:spcPts val="900"/>
                  </a:spcBef>
                  <a:spcAft>
                    <a:spcPts val="900"/>
                  </a:spcAft>
                </a:pPr>
                <a14:m>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𝐻</m:t>
                          </m:r>
                          <m:d>
                            <m:dPr>
                              <m:ctrlPr>
                                <a:rPr lang="en-US" i="1">
                                  <a:latin typeface="Cambria Math" panose="02040503050406030204" pitchFamily="18" charset="0"/>
                                  <a:cs typeface="Times New Roman" panose="02020603050405020304" pitchFamily="18" charset="0"/>
                                </a:rPr>
                              </m:ctrlPr>
                            </m:dPr>
                            <m:e>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𝒚</m:t>
                                  </m:r>
                                </m:e>
                              </m:groupCh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e>
                          </m:d>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𝑖</m:t>
                              </m:r>
                            </m:sub>
                          </m:sSub>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log</m:t>
                              </m:r>
                            </m:fName>
                            <m:e>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groupChr>
                                        <m:groupChrPr>
                                          <m:chr m:val="̂"/>
                                          <m:pos m:val="top"/>
                                          <m:vertJc m:val="bot"/>
                                          <m:ctrlPr>
                                            <a:rPr lang="en-US" b="1"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𝒚</m:t>
                                          </m:r>
                                        </m:e>
                                      </m:groupChr>
                                    </m:e>
                                    <m:sub>
                                      <m:r>
                                        <a:rPr lang="en-US" i="1">
                                          <a:latin typeface="Cambria Math" panose="02040503050406030204" pitchFamily="18" charset="0"/>
                                          <a:cs typeface="Times New Roman" panose="02020603050405020304" pitchFamily="18" charset="0"/>
                                        </a:rPr>
                                        <m:t>𝑖</m:t>
                                      </m:r>
                                    </m:sub>
                                  </m:sSub>
                                </m:e>
                              </m:d>
                            </m:e>
                          </m:func>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log</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groupChr>
                                <m:groupChrPr>
                                  <m:chr m:val="̂"/>
                                  <m:pos m:val="top"/>
                                  <m:vertJc m:val="bot"/>
                                  <m:ctrlPr>
                                    <a:rPr lang="en-US" b="1"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𝒚</m:t>
                                  </m:r>
                                </m:e>
                              </m:groupCh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e>
                      </m:mr>
                    </m:m>
                  </m:oMath>
                </a14:m>
                <a:r>
                  <a:rPr lang="en-US" dirty="0">
                    <a:latin typeface="Cambria" panose="02040503050406030204" pitchFamily="18" charset="0"/>
                    <a:cs typeface="Times New Roman" panose="02020603050405020304" pitchFamily="18" charset="0"/>
                  </a:rPr>
                  <a:t>              (13.4)</a:t>
                </a: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21053" r="-844"/>
                </a:stretch>
              </a:blipFill>
            </p:spPr>
            <p:txBody>
              <a:bodyPr/>
              <a:lstStyle/>
              <a:p>
                <a:r>
                  <a:rPr lang="en-US">
                    <a:noFill/>
                  </a:rPr>
                  <a:t> </a:t>
                </a:r>
              </a:p>
            </p:txBody>
          </p:sp>
        </mc:Fallback>
      </mc:AlternateContent>
    </p:spTree>
    <p:extLst>
      <p:ext uri="{BB962C8B-B14F-4D97-AF65-F5344CB8AC3E}">
        <p14:creationId xmlns:p14="http://schemas.microsoft.com/office/powerpoint/2010/main" val="3340269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13.3.3 </a:t>
            </a:r>
            <a:r>
              <a:rPr lang="zh-CN" altLang="en-US" b="1" dirty="0"/>
              <a:t>训练词向量</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语料先分词，空格分割</a:t>
            </a:r>
            <a:endParaRPr lang="en-US" dirty="0">
              <a:latin typeface="Cambria" panose="020405030504060302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77C5502-46A6-8A49-93C6-3385DCB7098A}"/>
              </a:ext>
            </a:extLst>
          </p:cNvPr>
          <p:cNvSpPr/>
          <p:nvPr/>
        </p:nvSpPr>
        <p:spPr>
          <a:xfrm>
            <a:off x="3048000" y="2551837"/>
            <a:ext cx="6096000" cy="1754326"/>
          </a:xfrm>
          <a:prstGeom prst="rect">
            <a:avLst/>
          </a:prstGeom>
        </p:spPr>
        <p:txBody>
          <a:bodyPr>
            <a:spAutoFit/>
          </a:bodyPr>
          <a:lstStyle/>
          <a:p>
            <a:pPr latinLnBrk="1">
              <a:spcAft>
                <a:spcPts val="1000"/>
              </a:spcAft>
            </a:pPr>
            <a:r>
              <a:rPr lang="zh-CN" altLang="en-US" dirty="0">
                <a:latin typeface="Consolas" panose="020B0609020204030204" pitchFamily="49" charset="0"/>
                <a:ea typeface="SimSun" panose="02010600030101010101" pitchFamily="2" charset="-122"/>
                <a:cs typeface="Times New Roman" panose="02020603050405020304" pitchFamily="18" charset="0"/>
              </a:rPr>
              <a:t>拍摄</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时</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我</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让</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演员  放开</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来</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表演</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表现</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出</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生活</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那种</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带有</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毛边</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的</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质朴</a:t>
            </a:r>
            <a:r>
              <a:rPr lang="en-US" dirty="0">
                <a:latin typeface="Consolas" panose="020B0609020204030204" pitchFamily="49" charset="0"/>
                <a:ea typeface="SimSun" panose="02010600030101010101" pitchFamily="2" charset="-122"/>
                <a:cs typeface="Times New Roman" panose="02020603050405020304" pitchFamily="18" charset="0"/>
              </a:rPr>
              <a:t>  …  …</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但</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这</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并不</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可怕</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我</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欣赏</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他们</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身上</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的</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朝气</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和</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中学生</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身上</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特有</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的</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气质</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zh-CN" altLang="en-US" dirty="0">
                <a:latin typeface="Consolas" panose="020B0609020204030204" pitchFamily="49" charset="0"/>
                <a:ea typeface="SimSun" panose="02010600030101010101" pitchFamily="2" charset="-122"/>
                <a:cs typeface="Times New Roman" panose="02020603050405020304" pitchFamily="18" charset="0"/>
              </a:rPr>
              <a:t>我</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这次</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选择</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的</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主要</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演员</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大都</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没有</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什么</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表演</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经验</a:t>
            </a: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a:t>
            </a:r>
            <a:endParaRPr lang="en-US" dirty="0">
              <a:latin typeface="Consolas" panose="020B0609020204030204" pitchFamily="49"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4395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13.3.3 </a:t>
            </a:r>
            <a:r>
              <a:rPr lang="zh-CN" altLang="en-US" b="1" dirty="0"/>
              <a:t>训练词向量</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FC2033E-6895-E341-A9EC-71E8E2372352}"/>
              </a:ext>
            </a:extLst>
          </p:cNvPr>
          <p:cNvSpPr/>
          <p:nvPr/>
        </p:nvSpPr>
        <p:spPr>
          <a:xfrm>
            <a:off x="838199" y="2828836"/>
            <a:ext cx="10515599" cy="646331"/>
          </a:xfrm>
          <a:prstGeom prst="rect">
            <a:avLst/>
          </a:prstGeom>
        </p:spPr>
        <p:txBody>
          <a:bodyPr wrap="square">
            <a:spAutoFit/>
          </a:bodyPr>
          <a:lstStyle/>
          <a:p>
            <a:pPr latinLnBrk="1">
              <a:spcAft>
                <a:spcPts val="1000"/>
              </a:spcAft>
            </a:pPr>
            <a:r>
              <a:rPr lang="en-US" dirty="0">
                <a:latin typeface="Consolas" panose="020B0609020204030204" pitchFamily="49" charset="0"/>
                <a:ea typeface="SimSun" panose="02010600030101010101" pitchFamily="2" charset="-122"/>
                <a:cs typeface="Times New Roman" panose="02020603050405020304" pitchFamily="18" charset="0"/>
              </a:rPr>
              <a:t>java -cp </a:t>
            </a:r>
            <a:r>
              <a:rPr lang="en-US" dirty="0" err="1">
                <a:latin typeface="Consolas" panose="020B0609020204030204" pitchFamily="49" charset="0"/>
                <a:ea typeface="SimSun" panose="02010600030101010101" pitchFamily="2" charset="-122"/>
                <a:cs typeface="Times New Roman" panose="02020603050405020304" pitchFamily="18" charset="0"/>
              </a:rPr>
              <a:t>hanlp.jar</a:t>
            </a:r>
            <a:r>
              <a:rPr lang="en-US" dirty="0">
                <a:latin typeface="Consolas" panose="020B0609020204030204" pitchFamily="49" charset="0"/>
                <a:ea typeface="SimSun" panose="02010600030101010101" pitchFamily="2" charset="-122"/>
                <a:cs typeface="Times New Roman" panose="02020603050405020304" pitchFamily="18" charset="0"/>
              </a:rPr>
              <a:t> com.hankcs.hanlp.mining.word2vec.Train -input data/test/icwb2-data/training/msr_training.utf8 -output data/test/msr_word2vec.txt</a:t>
            </a:r>
          </a:p>
        </p:txBody>
      </p:sp>
    </p:spTree>
    <p:extLst>
      <p:ext uri="{BB962C8B-B14F-4D97-AF65-F5344CB8AC3E}">
        <p14:creationId xmlns:p14="http://schemas.microsoft.com/office/powerpoint/2010/main" val="2324093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13.3.4 </a:t>
            </a:r>
            <a:r>
              <a:rPr lang="zh-CN" altLang="en-US" b="1" dirty="0"/>
              <a:t>单词语义相似度</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E6B8F47-0EA8-894D-AAD5-F1D650A6C0AC}"/>
              </a:ext>
            </a:extLst>
          </p:cNvPr>
          <p:cNvSpPr/>
          <p:nvPr/>
        </p:nvSpPr>
        <p:spPr>
          <a:xfrm>
            <a:off x="838197" y="2415977"/>
            <a:ext cx="10432554" cy="646331"/>
          </a:xfrm>
          <a:prstGeom prst="rect">
            <a:avLst/>
          </a:prstGeom>
        </p:spPr>
        <p:txBody>
          <a:bodyPr wrap="square">
            <a:spAutoFit/>
          </a:bodyPr>
          <a:lstStyle/>
          <a:p>
            <a:pPr latinLnBrk="1">
              <a:spcAft>
                <a:spcPts val="1000"/>
              </a:spcAft>
            </a:pP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for</a:t>
            </a:r>
            <a:r>
              <a:rPr lang="en-US" dirty="0">
                <a:latin typeface="Consolas" panose="020B0609020204030204" pitchFamily="49" charset="0"/>
                <a:ea typeface="SimSun" panose="02010600030101010101" pitchFamily="2" charset="-122"/>
                <a:cs typeface="Times New Roman" panose="02020603050405020304" pitchFamily="18" charset="0"/>
              </a:rPr>
              <a:t> entry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in</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model.nearest</a:t>
            </a:r>
            <a:r>
              <a:rPr lang="en-US" dirty="0">
                <a:latin typeface="Consolas" panose="020B0609020204030204" pitchFamily="49" charset="0"/>
                <a:ea typeface="SimSun" panose="02010600030101010101" pitchFamily="2" charset="-122"/>
                <a:cs typeface="Times New Roman" panose="02020603050405020304" pitchFamily="18" charset="0"/>
              </a:rPr>
              <a:t>(word):</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print(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"%50s\t\</a:t>
            </a:r>
            <a:r>
              <a:rPr lang="en-US" dirty="0" err="1">
                <a:solidFill>
                  <a:srgbClr val="4070A0"/>
                </a:solidFill>
                <a:latin typeface="Consolas" panose="020B0609020204030204" pitchFamily="49" charset="0"/>
                <a:ea typeface="SimSun" panose="02010600030101010101" pitchFamily="2" charset="-122"/>
                <a:cs typeface="Times New Roman" panose="02020603050405020304" pitchFamily="18" charset="0"/>
              </a:rPr>
              <a:t>t%f</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entry.getKey</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entry.getValue</a:t>
            </a:r>
            <a:r>
              <a:rPr lang="en-US" dirty="0">
                <a:latin typeface="Consolas" panose="020B0609020204030204" pitchFamily="49" charset="0"/>
                <a:ea typeface="SimSun" panose="02010600030101010101" pitchFamily="2" charset="-122"/>
                <a:cs typeface="Times New Roman" panose="02020603050405020304" pitchFamily="18" charset="0"/>
              </a:rPr>
              <a:t>()))</a:t>
            </a:r>
          </a:p>
        </p:txBody>
      </p:sp>
      <p:sp>
        <p:nvSpPr>
          <p:cNvPr id="6" name="Rectangle 5">
            <a:extLst>
              <a:ext uri="{FF2B5EF4-FFF2-40B4-BE49-F238E27FC236}">
                <a16:creationId xmlns:a16="http://schemas.microsoft.com/office/drawing/2014/main" id="{344ECF07-623E-9248-A973-5EA0A42AC6CA}"/>
              </a:ext>
            </a:extLst>
          </p:cNvPr>
          <p:cNvSpPr/>
          <p:nvPr/>
        </p:nvSpPr>
        <p:spPr>
          <a:xfrm>
            <a:off x="921244" y="3232030"/>
            <a:ext cx="10432554" cy="2031325"/>
          </a:xfrm>
          <a:prstGeom prst="rect">
            <a:avLst/>
          </a:prstGeom>
        </p:spPr>
        <p:txBody>
          <a:bodyPr wrap="square">
            <a:spAutoFit/>
          </a:bodyPr>
          <a:lstStyle/>
          <a:p>
            <a:r>
              <a:rPr lang="en-US" dirty="0">
                <a:latin typeface="Consolas" panose="020B0609020204030204" pitchFamily="49" charset="0"/>
                <a:ea typeface="SimSun" panose="02010600030101010101" pitchFamily="2" charset="-122"/>
                <a:cs typeface="Times New Roman" panose="02020603050405020304" pitchFamily="18" charset="0"/>
              </a:rPr>
              <a:t>                                                 Word             Cosine</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广州</a:t>
            </a:r>
            <a:r>
              <a:rPr lang="en-US" dirty="0">
                <a:latin typeface="Consolas" panose="020B0609020204030204" pitchFamily="49" charset="0"/>
                <a:ea typeface="SimSun" panose="02010600030101010101" pitchFamily="2" charset="-122"/>
                <a:cs typeface="Times New Roman" panose="02020603050405020304" pitchFamily="18" charset="0"/>
              </a:rPr>
              <a:t>		0.614223</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天津</a:t>
            </a:r>
            <a:r>
              <a:rPr lang="en-US" dirty="0">
                <a:latin typeface="Consolas" panose="020B0609020204030204" pitchFamily="49" charset="0"/>
                <a:ea typeface="SimSun" panose="02010600030101010101" pitchFamily="2" charset="-122"/>
                <a:cs typeface="Times New Roman" panose="02020603050405020304" pitchFamily="18" charset="0"/>
              </a:rPr>
              <a:t>		0.564238</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西安</a:t>
            </a:r>
            <a:r>
              <a:rPr lang="en-US" dirty="0">
                <a:latin typeface="Consolas" panose="020B0609020204030204" pitchFamily="49" charset="0"/>
                <a:ea typeface="SimSun" panose="02010600030101010101" pitchFamily="2" charset="-122"/>
                <a:cs typeface="Times New Roman" panose="02020603050405020304" pitchFamily="18" charset="0"/>
              </a:rPr>
              <a:t>		0.534870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大连</a:t>
            </a:r>
            <a:r>
              <a:rPr lang="en-US" dirty="0">
                <a:latin typeface="Consolas" panose="020B0609020204030204" pitchFamily="49" charset="0"/>
                <a:ea typeface="SimSun" panose="02010600030101010101" pitchFamily="2" charset="-122"/>
                <a:cs typeface="Times New Roman" panose="02020603050405020304" pitchFamily="18" charset="0"/>
              </a:rPr>
              <a:t>		0.503723</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杭州</a:t>
            </a:r>
            <a:r>
              <a:rPr lang="en-US" dirty="0">
                <a:latin typeface="Consolas" panose="020B0609020204030204" pitchFamily="49" charset="0"/>
                <a:ea typeface="SimSun" panose="02010600030101010101" pitchFamily="2" charset="-122"/>
                <a:cs typeface="Times New Roman" panose="02020603050405020304" pitchFamily="18" charset="0"/>
              </a:rPr>
              <a:t>		0.463372</a:t>
            </a:r>
            <a:endParaRPr lang="en-US" dirty="0"/>
          </a:p>
        </p:txBody>
      </p:sp>
    </p:spTree>
    <p:extLst>
      <p:ext uri="{BB962C8B-B14F-4D97-AF65-F5344CB8AC3E}">
        <p14:creationId xmlns:p14="http://schemas.microsoft.com/office/powerpoint/2010/main" val="360560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13.1.1 </a:t>
            </a:r>
            <a:r>
              <a:rPr lang="zh-CN" altLang="en-US" b="1" dirty="0"/>
              <a:t>数据稀疏</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好</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字的独热向量为一个</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cs typeface="Times New Roman" panose="02020603050405020304" pitchFamily="18" charset="0"/>
                          </a:rPr>
                          <m:t>𝒗</m:t>
                        </m:r>
                      </m:e>
                      <m:sub>
                        <m:r>
                          <a:rPr lang="zh-CN" altLang="en-US">
                            <a:latin typeface="Cambria Math" panose="02040503050406030204" pitchFamily="18" charset="0"/>
                            <a:cs typeface="Times New Roman" panose="02020603050405020304" pitchFamily="18" charset="0"/>
                          </a:rPr>
                          <m:t>好</m:t>
                        </m:r>
                      </m:sub>
                    </m:sSub>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65536×1</m:t>
                        </m:r>
                      </m:sup>
                    </m:sSup>
                  </m:oMath>
                </a14:m>
                <a:r>
                  <a:rPr lang="zh-CN" altLang="en-US" dirty="0">
                    <a:latin typeface="Cambria" panose="02040503050406030204" pitchFamily="18" charset="0"/>
                    <a:cs typeface="Times New Roman" panose="02020603050405020304" pitchFamily="18" charset="0"/>
                  </a:rPr>
                  <a:t>的向量</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292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A4C110F-2E32-7D45-B059-ACA37D16A3A5}"/>
              </a:ext>
            </a:extLst>
          </p:cNvPr>
          <p:cNvPicPr>
            <a:picLocks noChangeAspect="1"/>
          </p:cNvPicPr>
          <p:nvPr/>
        </p:nvPicPr>
        <p:blipFill>
          <a:blip r:embed="rId6"/>
          <a:stretch>
            <a:fillRect/>
          </a:stretch>
        </p:blipFill>
        <p:spPr>
          <a:xfrm>
            <a:off x="1240978" y="2984580"/>
            <a:ext cx="8514976" cy="2033427"/>
          </a:xfrm>
          <a:prstGeom prst="rect">
            <a:avLst/>
          </a:prstGeom>
        </p:spPr>
      </p:pic>
    </p:spTree>
    <p:extLst>
      <p:ext uri="{BB962C8B-B14F-4D97-AF65-F5344CB8AC3E}">
        <p14:creationId xmlns:p14="http://schemas.microsoft.com/office/powerpoint/2010/main" val="2929913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13.3.5 </a:t>
            </a:r>
            <a:r>
              <a:rPr lang="zh-CN" altLang="en-US" b="1" dirty="0"/>
              <a:t>词语类比</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9" name="Picture 8">
            <a:extLst>
              <a:ext uri="{FF2B5EF4-FFF2-40B4-BE49-F238E27FC236}">
                <a16:creationId xmlns:a16="http://schemas.microsoft.com/office/drawing/2014/main" id="{B08F073F-AABB-F54E-9B44-1CC574B162B7}"/>
              </a:ext>
            </a:extLst>
          </p:cNvPr>
          <p:cNvPicPr>
            <a:picLocks noChangeAspect="1"/>
          </p:cNvPicPr>
          <p:nvPr/>
        </p:nvPicPr>
        <p:blipFill>
          <a:blip r:embed="rId5"/>
          <a:stretch>
            <a:fillRect/>
          </a:stretch>
        </p:blipFill>
        <p:spPr>
          <a:xfrm>
            <a:off x="2839924" y="1322851"/>
            <a:ext cx="6360166" cy="4875542"/>
          </a:xfrm>
          <a:prstGeom prst="rect">
            <a:avLst/>
          </a:prstGeom>
        </p:spPr>
      </p:pic>
    </p:spTree>
    <p:extLst>
      <p:ext uri="{BB962C8B-B14F-4D97-AF65-F5344CB8AC3E}">
        <p14:creationId xmlns:p14="http://schemas.microsoft.com/office/powerpoint/2010/main" val="2229554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13.3.5 </a:t>
            </a:r>
            <a:r>
              <a:rPr lang="zh-CN" altLang="en-US" b="1" dirty="0"/>
              <a:t>词语类比</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extLst>
              <a:ext uri="{FF2B5EF4-FFF2-40B4-BE49-F238E27FC236}">
                <a16:creationId xmlns:a16="http://schemas.microsoft.com/office/drawing/2014/main" id="{7CA92BBB-16EC-F847-BF8F-92C0DE05D26D}"/>
              </a:ext>
            </a:extLst>
          </p:cNvPr>
          <p:cNvPicPr>
            <a:picLocks noChangeAspect="1"/>
          </p:cNvPicPr>
          <p:nvPr/>
        </p:nvPicPr>
        <p:blipFill>
          <a:blip r:embed="rId5"/>
          <a:srcRect/>
          <a:stretch/>
        </p:blipFill>
        <p:spPr>
          <a:xfrm>
            <a:off x="3036095" y="1660867"/>
            <a:ext cx="6119809" cy="4664854"/>
          </a:xfrm>
          <a:prstGeom prst="rect">
            <a:avLst/>
          </a:prstGeom>
        </p:spPr>
      </p:pic>
    </p:spTree>
    <p:extLst>
      <p:ext uri="{BB962C8B-B14F-4D97-AF65-F5344CB8AC3E}">
        <p14:creationId xmlns:p14="http://schemas.microsoft.com/office/powerpoint/2010/main" val="1606286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13.3.5 </a:t>
            </a:r>
            <a:r>
              <a:rPr lang="zh-CN" altLang="en-US" b="1" dirty="0"/>
              <a:t>词语类比</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62505DD-1E38-F34B-8654-04E5528E8A6B}"/>
              </a:ext>
            </a:extLst>
          </p:cNvPr>
          <p:cNvSpPr/>
          <p:nvPr/>
        </p:nvSpPr>
        <p:spPr>
          <a:xfrm>
            <a:off x="838200" y="1720840"/>
            <a:ext cx="10515598" cy="2862322"/>
          </a:xfrm>
          <a:prstGeom prst="rect">
            <a:avLst/>
          </a:prstGeom>
        </p:spPr>
        <p:txBody>
          <a:bodyPr wrap="square">
            <a:spAutoFit/>
          </a:bodyPr>
          <a:lstStyle/>
          <a:p>
            <a:pPr latinLnBrk="1">
              <a:spcAft>
                <a:spcPts val="1000"/>
              </a:spcAft>
            </a:pPr>
            <a:r>
              <a:rPr lang="en-US" i="1"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i="1"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返回跟</a:t>
            </a:r>
            <a:r>
              <a:rPr lang="en-US" dirty="0">
                <a:latin typeface="Consolas" panose="020B0609020204030204" pitchFamily="49" charset="0"/>
                <a:ea typeface="SimSun" panose="02010600030101010101" pitchFamily="2" charset="-122"/>
                <a:cs typeface="Times New Roman" panose="02020603050405020304" pitchFamily="18" charset="0"/>
              </a:rPr>
              <a:t> A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B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C </a:t>
            </a:r>
            <a:r>
              <a:rPr lang="en-US" dirty="0" err="1">
                <a:latin typeface="SimSun" panose="02010600030101010101" pitchFamily="2" charset="-122"/>
                <a:ea typeface="SimSun" panose="02010600030101010101" pitchFamily="2" charset="-122"/>
                <a:cs typeface="Times New Roman" panose="02020603050405020304" pitchFamily="18" charset="0"/>
              </a:rPr>
              <a:t>最相似的词语</a:t>
            </a:r>
            <a:r>
              <a:rPr lang="en-US" i="1" dirty="0" err="1">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SimSun" panose="02010600030101010101" pitchFamily="2" charset="-122"/>
                <a:ea typeface="SimSun" panose="02010600030101010101" pitchFamily="2" charset="-122"/>
                <a:cs typeface="Times New Roman" panose="02020603050405020304" pitchFamily="18" charset="0"/>
              </a:rPr>
              <a:t>比如</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中国</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北京</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东京</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日本。输入顺序按照</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中国</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北京</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东京</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i="1"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i="1" dirty="0">
                <a:solidFill>
                  <a:srgbClr val="60A0B0"/>
                </a:solidFill>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@param A </a:t>
            </a:r>
            <a:r>
              <a:rPr lang="en-US" dirty="0" err="1">
                <a:latin typeface="SimSun" panose="02010600030101010101" pitchFamily="2" charset="-122"/>
                <a:ea typeface="SimSun" panose="02010600030101010101" pitchFamily="2" charset="-122"/>
                <a:cs typeface="Times New Roman" panose="02020603050405020304" pitchFamily="18" charset="0"/>
              </a:rPr>
              <a:t>做加法的词语</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i="1"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@param B </a:t>
            </a:r>
            <a:r>
              <a:rPr lang="en-US" dirty="0" err="1">
                <a:latin typeface="SimSun" panose="02010600030101010101" pitchFamily="2" charset="-122"/>
                <a:ea typeface="SimSun" panose="02010600030101010101" pitchFamily="2" charset="-122"/>
                <a:cs typeface="Times New Roman" panose="02020603050405020304" pitchFamily="18" charset="0"/>
              </a:rPr>
              <a:t>做减法的词语</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i="1"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@param C </a:t>
            </a:r>
            <a:r>
              <a:rPr lang="en-US" dirty="0" err="1">
                <a:latin typeface="SimSun" panose="02010600030101010101" pitchFamily="2" charset="-122"/>
                <a:ea typeface="SimSun" panose="02010600030101010101" pitchFamily="2" charset="-122"/>
                <a:cs typeface="Times New Roman" panose="02020603050405020304" pitchFamily="18" charset="0"/>
              </a:rPr>
              <a:t>做加法的词语</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i="1"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@return </a:t>
            </a:r>
            <a:r>
              <a:rPr lang="en-US" dirty="0" err="1">
                <a:latin typeface="SimSun" panose="02010600030101010101" pitchFamily="2" charset="-122"/>
                <a:ea typeface="SimSun" panose="02010600030101010101" pitchFamily="2" charset="-122"/>
                <a:cs typeface="Times New Roman" panose="02020603050405020304" pitchFamily="18" charset="0"/>
              </a:rPr>
              <a:t>与</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A </a:t>
            </a:r>
            <a:r>
              <a:rPr lang="en-US" i="1"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B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C</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SimSun" panose="02010600030101010101" pitchFamily="2" charset="-122"/>
                <a:ea typeface="SimSun" panose="02010600030101010101" pitchFamily="2" charset="-122"/>
                <a:cs typeface="Times New Roman" panose="02020603050405020304" pitchFamily="18" charset="0"/>
              </a:rPr>
              <a:t>语义距离最近的词语及其相似度列表</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i="1" dirty="0">
                <a:solidFill>
                  <a:srgbClr val="60A0B0"/>
                </a:solidFill>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public</a:t>
            </a:r>
            <a:r>
              <a:rPr lang="en-US" dirty="0">
                <a:latin typeface="Consolas" panose="020B0609020204030204" pitchFamily="49" charset="0"/>
                <a:ea typeface="SimSun" panose="02010600030101010101" pitchFamily="2" charset="-122"/>
                <a:cs typeface="Times New Roman" panose="02020603050405020304" pitchFamily="18" charset="0"/>
              </a:rPr>
              <a:t> List&lt;</a:t>
            </a:r>
            <a:r>
              <a:rPr lang="en-US" dirty="0" err="1">
                <a:latin typeface="Consolas" panose="020B0609020204030204" pitchFamily="49" charset="0"/>
                <a:ea typeface="SimSun" panose="02010600030101010101" pitchFamily="2" charset="-122"/>
                <a:cs typeface="Times New Roman" panose="02020603050405020304" pitchFamily="18" charset="0"/>
              </a:rPr>
              <a:t>Map.</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Entry</a:t>
            </a:r>
            <a:r>
              <a:rPr lang="en-US" dirty="0">
                <a:latin typeface="Consolas" panose="020B0609020204030204" pitchFamily="49" charset="0"/>
                <a:ea typeface="SimSun" panose="02010600030101010101" pitchFamily="2" charset="-122"/>
                <a:cs typeface="Times New Roman" panose="02020603050405020304" pitchFamily="18" charset="0"/>
              </a:rPr>
              <a:t>&lt;String, Float&gt;&gt; </a:t>
            </a:r>
            <a:r>
              <a:rPr lang="en-US" dirty="0">
                <a:solidFill>
                  <a:srgbClr val="06287E"/>
                </a:solidFill>
                <a:latin typeface="Consolas" panose="020B0609020204030204" pitchFamily="49" charset="0"/>
                <a:ea typeface="SimSun" panose="02010600030101010101" pitchFamily="2" charset="-122"/>
                <a:cs typeface="Times New Roman" panose="02020603050405020304" pitchFamily="18" charset="0"/>
              </a:rPr>
              <a:t>analogy</a:t>
            </a:r>
            <a:r>
              <a:rPr lang="en-US" dirty="0">
                <a:latin typeface="Consolas" panose="020B0609020204030204" pitchFamily="49" charset="0"/>
                <a:ea typeface="SimSun" panose="02010600030101010101" pitchFamily="2" charset="-122"/>
                <a:cs typeface="Times New Roman" panose="02020603050405020304" pitchFamily="18" charset="0"/>
              </a:rPr>
              <a:t>(String A, String B, String C)</a:t>
            </a:r>
          </a:p>
        </p:txBody>
      </p:sp>
    </p:spTree>
    <p:extLst>
      <p:ext uri="{BB962C8B-B14F-4D97-AF65-F5344CB8AC3E}">
        <p14:creationId xmlns:p14="http://schemas.microsoft.com/office/powerpoint/2010/main" val="1517265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13.3.5 </a:t>
            </a:r>
            <a:r>
              <a:rPr lang="zh-CN" altLang="en-US" b="1" dirty="0"/>
              <a:t>词语类比</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44ECF07-623E-9248-A973-5EA0A42AC6CA}"/>
              </a:ext>
            </a:extLst>
          </p:cNvPr>
          <p:cNvSpPr/>
          <p:nvPr/>
        </p:nvSpPr>
        <p:spPr>
          <a:xfrm>
            <a:off x="921244" y="3232030"/>
            <a:ext cx="10432554" cy="369332"/>
          </a:xfrm>
          <a:prstGeom prst="rect">
            <a:avLst/>
          </a:prstGeom>
        </p:spPr>
        <p:txBody>
          <a:bodyPr wrap="square">
            <a:spAutoFit/>
          </a:bodyPr>
          <a:lstStyle/>
          <a:p>
            <a:endParaRPr lang="en-US" dirty="0"/>
          </a:p>
        </p:txBody>
      </p:sp>
      <p:sp>
        <p:nvSpPr>
          <p:cNvPr id="5" name="Rectangle 4">
            <a:extLst>
              <a:ext uri="{FF2B5EF4-FFF2-40B4-BE49-F238E27FC236}">
                <a16:creationId xmlns:a16="http://schemas.microsoft.com/office/drawing/2014/main" id="{50148945-76E2-A34A-AEA3-FBA8F34A127C}"/>
              </a:ext>
            </a:extLst>
          </p:cNvPr>
          <p:cNvSpPr/>
          <p:nvPr/>
        </p:nvSpPr>
        <p:spPr>
          <a:xfrm>
            <a:off x="838193" y="1292004"/>
            <a:ext cx="10515597" cy="2546851"/>
          </a:xfrm>
          <a:prstGeom prst="rect">
            <a:avLst/>
          </a:prstGeom>
        </p:spPr>
        <p:txBody>
          <a:bodyPr wrap="square">
            <a:spAutoFit/>
          </a:bodyPr>
          <a:lstStyle/>
          <a:p>
            <a:pPr>
              <a:spcBef>
                <a:spcPts val="900"/>
              </a:spcBef>
              <a:spcAft>
                <a:spcPts val="900"/>
              </a:spcAft>
            </a:pPr>
            <a:r>
              <a:rPr lang="en-US" sz="2000" dirty="0" err="1">
                <a:latin typeface="SimSun" panose="02010600030101010101" pitchFamily="2" charset="-122"/>
                <a:ea typeface="SimSun" panose="02010600030101010101" pitchFamily="2" charset="-122"/>
                <a:cs typeface="Times New Roman" panose="02020603050405020304" pitchFamily="18" charset="0"/>
              </a:rPr>
              <a:t>调用方法为</a:t>
            </a:r>
            <a:r>
              <a:rPr lang="en-US" sz="2000" dirty="0">
                <a:latin typeface="SimSun" panose="02010600030101010101" pitchFamily="2" charset="-122"/>
                <a:ea typeface="SimSun" panose="02010600030101010101" pitchFamily="2" charset="-122"/>
                <a:cs typeface="Times New Roman" panose="02020603050405020304" pitchFamily="18" charset="0"/>
              </a:rPr>
              <a:t>：</a:t>
            </a:r>
            <a:endParaRPr lang="en-US" sz="2000" dirty="0">
              <a:latin typeface="Cambria" panose="02040503050406030204" pitchFamily="18" charset="0"/>
              <a:ea typeface="SimSun" panose="02010600030101010101" pitchFamily="2" charset="-122"/>
              <a:cs typeface="Times New Roman" panose="02020603050405020304" pitchFamily="18" charset="0"/>
            </a:endParaRPr>
          </a:p>
          <a:p>
            <a:pPr latinLnBrk="1">
              <a:spcAft>
                <a:spcPts val="1000"/>
              </a:spcAft>
            </a:pPr>
            <a:r>
              <a:rPr lang="en-US" dirty="0" err="1">
                <a:latin typeface="Consolas" panose="020B0609020204030204" pitchFamily="49" charset="0"/>
                <a:ea typeface="SimSun" panose="02010600030101010101" pitchFamily="2" charset="-122"/>
                <a:cs typeface="Times New Roman" panose="02020603050405020304" pitchFamily="18" charset="0"/>
              </a:rPr>
              <a:t>System.</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out</a:t>
            </a:r>
            <a:r>
              <a:rPr lang="en-US" dirty="0" err="1">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println</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wordVectorModel.</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analogy</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妹妹</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女</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男</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a:t>
            </a:r>
          </a:p>
          <a:p>
            <a:pPr latinLnBrk="1">
              <a:spcAft>
                <a:spcPts val="1000"/>
              </a:spcAft>
            </a:pPr>
            <a:r>
              <a:rPr lang="en-US" dirty="0" err="1">
                <a:latin typeface="Consolas" panose="020B0609020204030204" pitchFamily="49" charset="0"/>
                <a:ea typeface="SimSun" panose="02010600030101010101" pitchFamily="2" charset="-122"/>
                <a:cs typeface="Times New Roman" panose="02020603050405020304" pitchFamily="18" charset="0"/>
              </a:rPr>
              <a:t>System.</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out</a:t>
            </a:r>
            <a:r>
              <a:rPr lang="en-US" dirty="0" err="1">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println</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wordVectorModel.</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analogy</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出版社</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读者</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观众</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a:t>
            </a:r>
          </a:p>
          <a:p>
            <a:pPr>
              <a:spcBef>
                <a:spcPts val="900"/>
              </a:spcBef>
              <a:spcAft>
                <a:spcPts val="900"/>
              </a:spcAft>
            </a:pPr>
            <a:r>
              <a:rPr lang="en-US" sz="2000" dirty="0" err="1">
                <a:latin typeface="SimSun" panose="02010600030101010101" pitchFamily="2" charset="-122"/>
                <a:ea typeface="SimSun" panose="02010600030101010101" pitchFamily="2" charset="-122"/>
                <a:cs typeface="Times New Roman" panose="02020603050405020304" pitchFamily="18" charset="0"/>
              </a:rPr>
              <a:t>或</a:t>
            </a:r>
            <a:r>
              <a:rPr lang="en-US" sz="2000" dirty="0">
                <a:latin typeface="SimSun" panose="02010600030101010101" pitchFamily="2" charset="-122"/>
                <a:ea typeface="SimSun" panose="02010600030101010101" pitchFamily="2" charset="-122"/>
                <a:cs typeface="Times New Roman" panose="02020603050405020304" pitchFamily="18" charset="0"/>
              </a:rPr>
              <a:t>：</a:t>
            </a:r>
            <a:endParaRPr lang="en-US" sz="2000" dirty="0">
              <a:latin typeface="Cambria" panose="02040503050406030204" pitchFamily="18" charset="0"/>
              <a:ea typeface="SimSun" panose="02010600030101010101" pitchFamily="2" charset="-122"/>
              <a:cs typeface="Times New Roman" panose="02020603050405020304" pitchFamily="18" charset="0"/>
            </a:endParaRPr>
          </a:p>
          <a:p>
            <a:pPr latinLnBrk="1">
              <a:spcAft>
                <a:spcPts val="1000"/>
              </a:spcAft>
            </a:pPr>
            <a:r>
              <a:rPr lang="en-US" dirty="0">
                <a:latin typeface="Consolas" panose="020B0609020204030204" pitchFamily="49" charset="0"/>
                <a:ea typeface="SimSun" panose="02010600030101010101" pitchFamily="2" charset="-122"/>
                <a:cs typeface="Times New Roman" panose="02020603050405020304" pitchFamily="18" charset="0"/>
              </a:rPr>
              <a:t>print(</a:t>
            </a:r>
            <a:r>
              <a:rPr lang="en-US" dirty="0" err="1">
                <a:latin typeface="Consolas" panose="020B0609020204030204" pitchFamily="49" charset="0"/>
                <a:ea typeface="SimSun" panose="02010600030101010101" pitchFamily="2" charset="-122"/>
                <a:cs typeface="Times New Roman" panose="02020603050405020304" pitchFamily="18" charset="0"/>
              </a:rPr>
              <a:t>wordVectorModel.analogy</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妹妹</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女</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男</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a:t>
            </a:r>
          </a:p>
          <a:p>
            <a:pPr latinLnBrk="1">
              <a:spcAft>
                <a:spcPts val="1000"/>
              </a:spcAft>
            </a:pPr>
            <a:r>
              <a:rPr lang="en-US" dirty="0">
                <a:latin typeface="Consolas" panose="020B0609020204030204" pitchFamily="49" charset="0"/>
                <a:ea typeface="SimSun" panose="02010600030101010101" pitchFamily="2" charset="-122"/>
                <a:cs typeface="Times New Roman" panose="02020603050405020304" pitchFamily="18" charset="0"/>
              </a:rPr>
              <a:t>print(</a:t>
            </a:r>
            <a:r>
              <a:rPr lang="en-US" dirty="0" err="1">
                <a:latin typeface="Consolas" panose="020B0609020204030204" pitchFamily="49" charset="0"/>
                <a:ea typeface="SimSun" panose="02010600030101010101" pitchFamily="2" charset="-122"/>
                <a:cs typeface="Times New Roman" panose="02020603050405020304" pitchFamily="18" charset="0"/>
              </a:rPr>
              <a:t>wordVectorModel.analogy</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出版社</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读者</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观众</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a:t>
            </a:r>
          </a:p>
        </p:txBody>
      </p:sp>
      <p:sp>
        <p:nvSpPr>
          <p:cNvPr id="9" name="Rectangle 8">
            <a:extLst>
              <a:ext uri="{FF2B5EF4-FFF2-40B4-BE49-F238E27FC236}">
                <a16:creationId xmlns:a16="http://schemas.microsoft.com/office/drawing/2014/main" id="{41DC627D-B040-524F-9A3A-FEC36381A3B5}"/>
              </a:ext>
            </a:extLst>
          </p:cNvPr>
          <p:cNvSpPr/>
          <p:nvPr/>
        </p:nvSpPr>
        <p:spPr>
          <a:xfrm>
            <a:off x="838193" y="3940894"/>
            <a:ext cx="10515597" cy="2551981"/>
          </a:xfrm>
          <a:prstGeom prst="rect">
            <a:avLst/>
          </a:prstGeom>
        </p:spPr>
        <p:txBody>
          <a:bodyPr wrap="square">
            <a:spAutoFit/>
          </a:bodyPr>
          <a:lstStyle/>
          <a:p>
            <a:pPr>
              <a:spcBef>
                <a:spcPts val="900"/>
              </a:spcBef>
              <a:spcAft>
                <a:spcPts val="900"/>
              </a:spcAft>
            </a:pPr>
            <a:r>
              <a:rPr lang="en-US" sz="2400" dirty="0" err="1">
                <a:latin typeface="SimSun" panose="02010600030101010101" pitchFamily="2" charset="-122"/>
                <a:ea typeface="SimSun" panose="02010600030101010101" pitchFamily="2" charset="-122"/>
                <a:cs typeface="Times New Roman" panose="02020603050405020304" pitchFamily="18" charset="0"/>
              </a:rPr>
              <a:t>运行输出</a:t>
            </a:r>
            <a:r>
              <a:rPr lang="en-US" sz="2400" dirty="0">
                <a:latin typeface="SimSun" panose="02010600030101010101" pitchFamily="2" charset="-122"/>
                <a:ea typeface="SimSun" panose="02010600030101010101" pitchFamily="2" charset="-122"/>
                <a:cs typeface="Times New Roman" panose="02020603050405020304" pitchFamily="18" charset="0"/>
              </a:rPr>
              <a:t>：</a:t>
            </a:r>
            <a:endParaRPr lang="en-US" sz="2400" dirty="0">
              <a:latin typeface="Cambria" panose="02040503050406030204" pitchFamily="18" charset="0"/>
              <a:ea typeface="SimSun" panose="02010600030101010101" pitchFamily="2" charset="-122"/>
              <a:cs typeface="Times New Roman" panose="02020603050405020304" pitchFamily="18" charset="0"/>
            </a:endParaRPr>
          </a:p>
          <a:p>
            <a:pPr latinLnBrk="1">
              <a:spcAft>
                <a:spcPts val="1000"/>
              </a:spcAft>
            </a:pPr>
            <a:r>
              <a:rPr lang="en-US" sz="2000" dirty="0">
                <a:latin typeface="Consolas" panose="020B0609020204030204" pitchFamily="49" charset="0"/>
                <a:ea typeface="SimSun" panose="02010600030101010101" pitchFamily="2" charset="-122"/>
                <a:cs typeface="Times New Roman" panose="02020603050405020304" pitchFamily="18" charset="0"/>
              </a:rPr>
              <a:t>[</a:t>
            </a:r>
            <a:r>
              <a:rPr lang="zh-CN" altLang="en-US" sz="2000" dirty="0">
                <a:latin typeface="Consolas" panose="020B0609020204030204" pitchFamily="49" charset="0"/>
                <a:ea typeface="SimSun" panose="02010600030101010101" pitchFamily="2" charset="-122"/>
                <a:cs typeface="Times New Roman" panose="02020603050405020304" pitchFamily="18" charset="0"/>
              </a:rPr>
              <a:t>弟弟</a:t>
            </a:r>
            <a:r>
              <a:rPr lang="en-US" sz="2000" dirty="0">
                <a:latin typeface="Consolas" panose="020B0609020204030204" pitchFamily="49" charset="0"/>
                <a:ea typeface="SimSun" panose="02010600030101010101" pitchFamily="2" charset="-122"/>
                <a:cs typeface="Times New Roman" panose="02020603050405020304" pitchFamily="18" charset="0"/>
              </a:rPr>
              <a:t>=0.86036354, </a:t>
            </a:r>
            <a:r>
              <a:rPr lang="zh-CN" altLang="en-US" sz="2000" dirty="0">
                <a:latin typeface="Consolas" panose="020B0609020204030204" pitchFamily="49" charset="0"/>
                <a:ea typeface="SimSun" panose="02010600030101010101" pitchFamily="2" charset="-122"/>
                <a:cs typeface="Times New Roman" panose="02020603050405020304" pitchFamily="18" charset="0"/>
              </a:rPr>
              <a:t>兄妹</a:t>
            </a:r>
            <a:r>
              <a:rPr lang="en-US" sz="2000" dirty="0">
                <a:latin typeface="Consolas" panose="020B0609020204030204" pitchFamily="49" charset="0"/>
                <a:ea typeface="SimSun" panose="02010600030101010101" pitchFamily="2" charset="-122"/>
                <a:cs typeface="Times New Roman" panose="02020603050405020304" pitchFamily="18" charset="0"/>
              </a:rPr>
              <a:t>=0.7224004, </a:t>
            </a:r>
            <a:r>
              <a:rPr lang="zh-CN" altLang="en-US" sz="2000" dirty="0">
                <a:latin typeface="Consolas" panose="020B0609020204030204" pitchFamily="49" charset="0"/>
                <a:ea typeface="SimSun" panose="02010600030101010101" pitchFamily="2" charset="-122"/>
                <a:cs typeface="Times New Roman" panose="02020603050405020304" pitchFamily="18" charset="0"/>
              </a:rPr>
              <a:t>上学</a:t>
            </a:r>
            <a:r>
              <a:rPr lang="en-US" sz="2000" dirty="0">
                <a:latin typeface="Consolas" panose="020B0609020204030204" pitchFamily="49" charset="0"/>
                <a:ea typeface="SimSun" panose="02010600030101010101" pitchFamily="2" charset="-122"/>
                <a:cs typeface="Times New Roman" panose="02020603050405020304" pitchFamily="18" charset="0"/>
              </a:rPr>
              <a:t>=0.6922312, </a:t>
            </a:r>
            <a:r>
              <a:rPr lang="zh-CN" altLang="en-US" sz="2000" dirty="0">
                <a:latin typeface="Consolas" panose="020B0609020204030204" pitchFamily="49" charset="0"/>
                <a:ea typeface="SimSun" panose="02010600030101010101" pitchFamily="2" charset="-122"/>
                <a:cs typeface="Times New Roman" panose="02020603050405020304" pitchFamily="18" charset="0"/>
              </a:rPr>
              <a:t>结婚</a:t>
            </a:r>
            <a:r>
              <a:rPr lang="en-US" sz="2000" dirty="0">
                <a:latin typeface="Consolas" panose="020B0609020204030204" pitchFamily="49" charset="0"/>
                <a:ea typeface="SimSun" panose="02010600030101010101" pitchFamily="2" charset="-122"/>
                <a:cs typeface="Times New Roman" panose="02020603050405020304" pitchFamily="18" charset="0"/>
              </a:rPr>
              <a:t>=0.69061255, </a:t>
            </a:r>
            <a:r>
              <a:rPr lang="zh-CN" altLang="en-US" sz="2000" dirty="0">
                <a:latin typeface="Consolas" panose="020B0609020204030204" pitchFamily="49" charset="0"/>
                <a:ea typeface="SimSun" panose="02010600030101010101" pitchFamily="2" charset="-122"/>
                <a:cs typeface="Times New Roman" panose="02020603050405020304" pitchFamily="18" charset="0"/>
              </a:rPr>
              <a:t>６岁</a:t>
            </a:r>
            <a:r>
              <a:rPr lang="en-US" sz="2000" dirty="0">
                <a:latin typeface="Consolas" panose="020B0609020204030204" pitchFamily="49" charset="0"/>
                <a:ea typeface="SimSun" panose="02010600030101010101" pitchFamily="2" charset="-122"/>
                <a:cs typeface="Times New Roman" panose="02020603050405020304" pitchFamily="18" charset="0"/>
              </a:rPr>
              <a:t>=0.67781067, </a:t>
            </a:r>
            <a:r>
              <a:rPr lang="zh-CN" altLang="en-US" sz="2000" dirty="0">
                <a:latin typeface="Consolas" panose="020B0609020204030204" pitchFamily="49" charset="0"/>
                <a:ea typeface="SimSun" panose="02010600030101010101" pitchFamily="2" charset="-122"/>
                <a:cs typeface="Times New Roman" panose="02020603050405020304" pitchFamily="18" charset="0"/>
              </a:rPr>
              <a:t>一块</a:t>
            </a:r>
            <a:r>
              <a:rPr lang="en-US" sz="2000" dirty="0">
                <a:latin typeface="Consolas" panose="020B0609020204030204" pitchFamily="49" charset="0"/>
                <a:ea typeface="SimSun" panose="02010600030101010101" pitchFamily="2" charset="-122"/>
                <a:cs typeface="Times New Roman" panose="02020603050405020304" pitchFamily="18" charset="0"/>
              </a:rPr>
              <a:t>=0.6723716, </a:t>
            </a:r>
            <a:r>
              <a:rPr lang="zh-CN" altLang="en-US" sz="2000" dirty="0">
                <a:latin typeface="Consolas" panose="020B0609020204030204" pitchFamily="49" charset="0"/>
                <a:ea typeface="SimSun" panose="02010600030101010101" pitchFamily="2" charset="-122"/>
                <a:cs typeface="Times New Roman" panose="02020603050405020304" pitchFamily="18" charset="0"/>
              </a:rPr>
              <a:t>儿子</a:t>
            </a:r>
            <a:r>
              <a:rPr lang="en-US" sz="2000" dirty="0">
                <a:latin typeface="Consolas" panose="020B0609020204030204" pitchFamily="49" charset="0"/>
                <a:ea typeface="SimSun" panose="02010600030101010101" pitchFamily="2" charset="-122"/>
                <a:cs typeface="Times New Roman" panose="02020603050405020304" pitchFamily="18" charset="0"/>
              </a:rPr>
              <a:t>=0.6681251, </a:t>
            </a:r>
            <a:r>
              <a:rPr lang="zh-CN" altLang="en-US" sz="2000" dirty="0">
                <a:latin typeface="Consolas" panose="020B0609020204030204" pitchFamily="49" charset="0"/>
                <a:ea typeface="SimSun" panose="02010600030101010101" pitchFamily="2" charset="-122"/>
                <a:cs typeface="Times New Roman" panose="02020603050405020304" pitchFamily="18" charset="0"/>
              </a:rPr>
              <a:t>狼狗</a:t>
            </a:r>
            <a:r>
              <a:rPr lang="en-US" sz="2000" dirty="0">
                <a:latin typeface="Consolas" panose="020B0609020204030204" pitchFamily="49" charset="0"/>
                <a:ea typeface="SimSun" panose="02010600030101010101" pitchFamily="2" charset="-122"/>
                <a:cs typeface="Times New Roman" panose="02020603050405020304" pitchFamily="18" charset="0"/>
              </a:rPr>
              <a:t>=0.66663957, </a:t>
            </a:r>
            <a:r>
              <a:rPr lang="zh-CN" altLang="en-US" sz="2000" dirty="0">
                <a:latin typeface="Consolas" panose="020B0609020204030204" pitchFamily="49" charset="0"/>
                <a:ea typeface="SimSun" panose="02010600030101010101" pitchFamily="2" charset="-122"/>
                <a:cs typeface="Times New Roman" panose="02020603050405020304" pitchFamily="18" charset="0"/>
              </a:rPr>
              <a:t>妈妈</a:t>
            </a:r>
            <a:r>
              <a:rPr lang="en-US" sz="2000" dirty="0">
                <a:latin typeface="Consolas" panose="020B0609020204030204" pitchFamily="49" charset="0"/>
                <a:ea typeface="SimSun" panose="02010600030101010101" pitchFamily="2" charset="-122"/>
                <a:cs typeface="Times New Roman" panose="02020603050405020304" pitchFamily="18" charset="0"/>
              </a:rPr>
              <a:t>=0.6620069, </a:t>
            </a:r>
            <a:r>
              <a:rPr lang="zh-CN" altLang="en-US" sz="2000" dirty="0">
                <a:latin typeface="Consolas" panose="020B0609020204030204" pitchFamily="49" charset="0"/>
                <a:ea typeface="SimSun" panose="02010600030101010101" pitchFamily="2" charset="-122"/>
                <a:cs typeface="Times New Roman" panose="02020603050405020304" pitchFamily="18" charset="0"/>
              </a:rPr>
              <a:t>姐弟</a:t>
            </a:r>
            <a:r>
              <a:rPr lang="en-US" sz="2000" dirty="0">
                <a:latin typeface="Consolas" panose="020B0609020204030204" pitchFamily="49" charset="0"/>
                <a:ea typeface="SimSun" panose="02010600030101010101" pitchFamily="2" charset="-122"/>
                <a:cs typeface="Times New Roman" panose="02020603050405020304" pitchFamily="18" charset="0"/>
              </a:rPr>
              <a:t>=0.65678877]</a:t>
            </a:r>
          </a:p>
          <a:p>
            <a:pPr latinLnBrk="1">
              <a:spcAft>
                <a:spcPts val="1000"/>
              </a:spcAft>
            </a:pPr>
            <a:r>
              <a:rPr lang="en-US" sz="2000" dirty="0">
                <a:latin typeface="Consolas" panose="020B0609020204030204" pitchFamily="49" charset="0"/>
                <a:ea typeface="SimSun" panose="02010600030101010101" pitchFamily="2" charset="-122"/>
                <a:cs typeface="Times New Roman" panose="02020603050405020304" pitchFamily="18" charset="0"/>
              </a:rPr>
              <a:t>[</a:t>
            </a:r>
            <a:r>
              <a:rPr lang="zh-CN" altLang="en-US" sz="2000" dirty="0">
                <a:latin typeface="Consolas" panose="020B0609020204030204" pitchFamily="49" charset="0"/>
                <a:ea typeface="SimSun" panose="02010600030101010101" pitchFamily="2" charset="-122"/>
                <a:cs typeface="Times New Roman" panose="02020603050405020304" pitchFamily="18" charset="0"/>
              </a:rPr>
              <a:t>制片厂</a:t>
            </a:r>
            <a:r>
              <a:rPr lang="en-US" sz="2000" dirty="0">
                <a:latin typeface="Consolas" panose="020B0609020204030204" pitchFamily="49" charset="0"/>
                <a:ea typeface="SimSun" panose="02010600030101010101" pitchFamily="2" charset="-122"/>
                <a:cs typeface="Times New Roman" panose="02020603050405020304" pitchFamily="18" charset="0"/>
              </a:rPr>
              <a:t>=0.56583714, </a:t>
            </a:r>
            <a:r>
              <a:rPr lang="zh-CN" altLang="en-US" sz="2000" dirty="0">
                <a:latin typeface="Consolas" panose="020B0609020204030204" pitchFamily="49" charset="0"/>
                <a:ea typeface="SimSun" panose="02010600030101010101" pitchFamily="2" charset="-122"/>
                <a:cs typeface="Times New Roman" panose="02020603050405020304" pitchFamily="18" charset="0"/>
              </a:rPr>
              <a:t>唱片</a:t>
            </a:r>
            <a:r>
              <a:rPr lang="en-US" sz="2000" dirty="0">
                <a:latin typeface="Consolas" panose="020B0609020204030204" pitchFamily="49" charset="0"/>
                <a:ea typeface="SimSun" panose="02010600030101010101" pitchFamily="2" charset="-122"/>
                <a:cs typeface="Times New Roman" panose="02020603050405020304" pitchFamily="18" charset="0"/>
              </a:rPr>
              <a:t>=0.5585156, </a:t>
            </a:r>
            <a:r>
              <a:rPr lang="zh-CN" altLang="en-US" sz="2000" dirty="0">
                <a:latin typeface="Consolas" panose="020B0609020204030204" pitchFamily="49" charset="0"/>
                <a:ea typeface="SimSun" panose="02010600030101010101" pitchFamily="2" charset="-122"/>
                <a:cs typeface="Times New Roman" panose="02020603050405020304" pitchFamily="18" charset="0"/>
              </a:rPr>
              <a:t>电影</a:t>
            </a:r>
            <a:r>
              <a:rPr lang="en-US" sz="2000" dirty="0">
                <a:latin typeface="Consolas" panose="020B0609020204030204" pitchFamily="49" charset="0"/>
                <a:ea typeface="SimSun" panose="02010600030101010101" pitchFamily="2" charset="-122"/>
                <a:cs typeface="Times New Roman" panose="02020603050405020304" pitchFamily="18" charset="0"/>
              </a:rPr>
              <a:t>=0.5567973, </a:t>
            </a:r>
            <a:r>
              <a:rPr lang="zh-CN" altLang="en-US" sz="2000" dirty="0">
                <a:latin typeface="Consolas" panose="020B0609020204030204" pitchFamily="49" charset="0"/>
                <a:ea typeface="SimSun" panose="02010600030101010101" pitchFamily="2" charset="-122"/>
                <a:cs typeface="Times New Roman" panose="02020603050405020304" pitchFamily="18" charset="0"/>
              </a:rPr>
              <a:t>１０家</a:t>
            </a:r>
            <a:r>
              <a:rPr lang="en-US" sz="2000" dirty="0">
                <a:latin typeface="Consolas" panose="020B0609020204030204" pitchFamily="49" charset="0"/>
                <a:ea typeface="SimSun" panose="02010600030101010101" pitchFamily="2" charset="-122"/>
                <a:cs typeface="Times New Roman" panose="02020603050405020304" pitchFamily="18" charset="0"/>
              </a:rPr>
              <a:t>=0.531237, </a:t>
            </a:r>
            <a:r>
              <a:rPr lang="zh-CN" altLang="en-US" sz="2000" dirty="0">
                <a:latin typeface="Consolas" panose="020B0609020204030204" pitchFamily="49" charset="0"/>
                <a:ea typeface="SimSun" panose="02010600030101010101" pitchFamily="2" charset="-122"/>
                <a:cs typeface="Times New Roman" panose="02020603050405020304" pitchFamily="18" charset="0"/>
              </a:rPr>
              <a:t>杂志社</a:t>
            </a:r>
            <a:r>
              <a:rPr lang="en-US" sz="2000" dirty="0">
                <a:latin typeface="Consolas" panose="020B0609020204030204" pitchFamily="49" charset="0"/>
                <a:ea typeface="SimSun" panose="02010600030101010101" pitchFamily="2" charset="-122"/>
                <a:cs typeface="Times New Roman" panose="02020603050405020304" pitchFamily="18" charset="0"/>
              </a:rPr>
              <a:t>=0.525373, </a:t>
            </a:r>
            <a:r>
              <a:rPr lang="zh-CN" altLang="en-US" sz="2000" dirty="0">
                <a:latin typeface="Consolas" panose="020B0609020204030204" pitchFamily="49" charset="0"/>
                <a:ea typeface="SimSun" panose="02010600030101010101" pitchFamily="2" charset="-122"/>
                <a:cs typeface="Times New Roman" panose="02020603050405020304" pitchFamily="18" charset="0"/>
              </a:rPr>
              <a:t>剧团</a:t>
            </a:r>
            <a:r>
              <a:rPr lang="en-US" sz="2000" dirty="0">
                <a:latin typeface="Consolas" panose="020B0609020204030204" pitchFamily="49" charset="0"/>
                <a:ea typeface="SimSun" panose="02010600030101010101" pitchFamily="2" charset="-122"/>
                <a:cs typeface="Times New Roman" panose="02020603050405020304" pitchFamily="18" charset="0"/>
              </a:rPr>
              <a:t>=0.507643, </a:t>
            </a:r>
            <a:r>
              <a:rPr lang="zh-CN" altLang="en-US" sz="2000" dirty="0">
                <a:latin typeface="Consolas" panose="020B0609020204030204" pitchFamily="49" charset="0"/>
                <a:ea typeface="SimSun" panose="02010600030101010101" pitchFamily="2" charset="-122"/>
                <a:cs typeface="Times New Roman" panose="02020603050405020304" pitchFamily="18" charset="0"/>
              </a:rPr>
              <a:t>八一电影制片厂</a:t>
            </a:r>
            <a:r>
              <a:rPr lang="en-US" sz="2000" dirty="0">
                <a:latin typeface="Consolas" panose="020B0609020204030204" pitchFamily="49" charset="0"/>
                <a:ea typeface="SimSun" panose="02010600030101010101" pitchFamily="2" charset="-122"/>
                <a:cs typeface="Times New Roman" panose="02020603050405020304" pitchFamily="18" charset="0"/>
              </a:rPr>
              <a:t>=0.4892777, </a:t>
            </a:r>
            <a:r>
              <a:rPr lang="zh-CN" altLang="en-US" sz="2000" dirty="0">
                <a:latin typeface="Consolas" panose="020B0609020204030204" pitchFamily="49" charset="0"/>
                <a:ea typeface="SimSun" panose="02010600030101010101" pitchFamily="2" charset="-122"/>
                <a:cs typeface="Times New Roman" panose="02020603050405020304" pitchFamily="18" charset="0"/>
              </a:rPr>
              <a:t>拷贝</a:t>
            </a:r>
            <a:r>
              <a:rPr lang="en-US" sz="2000" dirty="0">
                <a:latin typeface="Consolas" panose="020B0609020204030204" pitchFamily="49" charset="0"/>
                <a:ea typeface="SimSun" panose="02010600030101010101" pitchFamily="2" charset="-122"/>
                <a:cs typeface="Times New Roman" panose="02020603050405020304" pitchFamily="18" charset="0"/>
              </a:rPr>
              <a:t>=0.4872353, </a:t>
            </a:r>
            <a:r>
              <a:rPr lang="zh-CN" altLang="en-US" sz="2000" dirty="0">
                <a:latin typeface="Consolas" panose="020B0609020204030204" pitchFamily="49" charset="0"/>
                <a:ea typeface="SimSun" panose="02010600030101010101" pitchFamily="2" charset="-122"/>
                <a:cs typeface="Times New Roman" panose="02020603050405020304" pitchFamily="18" charset="0"/>
              </a:rPr>
              <a:t>剧场</a:t>
            </a:r>
            <a:r>
              <a:rPr lang="en-US" sz="2000" dirty="0">
                <a:latin typeface="Consolas" panose="020B0609020204030204" pitchFamily="49" charset="0"/>
                <a:ea typeface="SimSun" panose="02010600030101010101" pitchFamily="2" charset="-122"/>
                <a:cs typeface="Times New Roman" panose="02020603050405020304" pitchFamily="18" charset="0"/>
              </a:rPr>
              <a:t>=0.4733861, </a:t>
            </a:r>
            <a:r>
              <a:rPr lang="zh-CN" altLang="en-US" sz="2000" dirty="0">
                <a:latin typeface="Consolas" panose="020B0609020204030204" pitchFamily="49" charset="0"/>
                <a:ea typeface="SimSun" panose="02010600030101010101" pitchFamily="2" charset="-122"/>
                <a:cs typeface="Times New Roman" panose="02020603050405020304" pitchFamily="18" charset="0"/>
              </a:rPr>
              <a:t>放映</a:t>
            </a:r>
            <a:r>
              <a:rPr lang="en-US" sz="2000" dirty="0">
                <a:latin typeface="Consolas" panose="020B0609020204030204" pitchFamily="49" charset="0"/>
                <a:ea typeface="SimSun" panose="02010600030101010101" pitchFamily="2" charset="-122"/>
                <a:cs typeface="Times New Roman" panose="02020603050405020304" pitchFamily="18" charset="0"/>
              </a:rPr>
              <a:t>=0.4692747] </a:t>
            </a:r>
          </a:p>
        </p:txBody>
      </p:sp>
    </p:spTree>
    <p:extLst>
      <p:ext uri="{BB962C8B-B14F-4D97-AF65-F5344CB8AC3E}">
        <p14:creationId xmlns:p14="http://schemas.microsoft.com/office/powerpoint/2010/main" val="361185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13.3.5 </a:t>
            </a:r>
            <a:r>
              <a:rPr lang="zh-CN" altLang="en-US" b="1" dirty="0"/>
              <a:t>短文本相似度</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利用词袋模型的思想，将短文本中的所有词向量求平均，就能将这段短文本表达为一个稠密向量</a:t>
            </a:r>
            <a:endParaRPr lang="en-US" dirty="0">
              <a:latin typeface="Cambria" panose="020405030504060302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44ECF07-623E-9248-A973-5EA0A42AC6CA}"/>
              </a:ext>
            </a:extLst>
          </p:cNvPr>
          <p:cNvSpPr/>
          <p:nvPr/>
        </p:nvSpPr>
        <p:spPr>
          <a:xfrm>
            <a:off x="921244" y="3232030"/>
            <a:ext cx="10432554" cy="369332"/>
          </a:xfrm>
          <a:prstGeom prst="rect">
            <a:avLst/>
          </a:prstGeom>
        </p:spPr>
        <p:txBody>
          <a:bodyPr wrap="square">
            <a:spAutoFit/>
          </a:bodyPr>
          <a:lstStyle/>
          <a:p>
            <a:endParaRPr lang="en-US" dirty="0"/>
          </a:p>
        </p:txBody>
      </p:sp>
      <p:sp>
        <p:nvSpPr>
          <p:cNvPr id="3" name="Rectangle 2">
            <a:extLst>
              <a:ext uri="{FF2B5EF4-FFF2-40B4-BE49-F238E27FC236}">
                <a16:creationId xmlns:a16="http://schemas.microsoft.com/office/drawing/2014/main" id="{199A2FD6-9822-B041-A6D7-02A5EE3DE95F}"/>
              </a:ext>
            </a:extLst>
          </p:cNvPr>
          <p:cNvSpPr/>
          <p:nvPr/>
        </p:nvSpPr>
        <p:spPr>
          <a:xfrm>
            <a:off x="921241" y="2828836"/>
            <a:ext cx="9609769" cy="646331"/>
          </a:xfrm>
          <a:prstGeom prst="rect">
            <a:avLst/>
          </a:prstGeom>
        </p:spPr>
        <p:txBody>
          <a:bodyPr wrap="square">
            <a:spAutoFit/>
          </a:bodyPr>
          <a:lstStyle/>
          <a:p>
            <a:pPr latinLnBrk="1">
              <a:spcAft>
                <a:spcPts val="1000"/>
              </a:spcAft>
            </a:pPr>
            <a:r>
              <a:rPr lang="en-US" dirty="0">
                <a:latin typeface="Consolas" panose="020B0609020204030204" pitchFamily="49" charset="0"/>
                <a:ea typeface="SimSun" panose="02010600030101010101" pitchFamily="2" charset="-122"/>
                <a:cs typeface="Times New Roman" panose="02020603050405020304" pitchFamily="18" charset="0"/>
              </a:rPr>
              <a:t>print(</a:t>
            </a:r>
            <a:r>
              <a:rPr lang="en-US" dirty="0" err="1">
                <a:latin typeface="Consolas" panose="020B0609020204030204" pitchFamily="49" charset="0"/>
                <a:ea typeface="SimSun" panose="02010600030101010101" pitchFamily="2" charset="-122"/>
                <a:cs typeface="Times New Roman" panose="02020603050405020304" pitchFamily="18" charset="0"/>
              </a:rPr>
              <a:t>docVectorModel.similarity</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山东苹果丰收</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农民在江苏种水稻</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print(</a:t>
            </a:r>
            <a:r>
              <a:rPr lang="en-US" dirty="0" err="1">
                <a:latin typeface="Consolas" panose="020B0609020204030204" pitchFamily="49" charset="0"/>
                <a:ea typeface="SimSun" panose="02010600030101010101" pitchFamily="2" charset="-122"/>
                <a:cs typeface="Times New Roman" panose="02020603050405020304" pitchFamily="18" charset="0"/>
              </a:rPr>
              <a:t>docVectorModel.similarity</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山东苹果丰收</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世界锦标赛胜出</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a:t>
            </a:r>
          </a:p>
        </p:txBody>
      </p:sp>
      <p:sp>
        <p:nvSpPr>
          <p:cNvPr id="9" name="Rectangle 8">
            <a:extLst>
              <a:ext uri="{FF2B5EF4-FFF2-40B4-BE49-F238E27FC236}">
                <a16:creationId xmlns:a16="http://schemas.microsoft.com/office/drawing/2014/main" id="{0C8F2132-E847-144B-AB56-BE57786367F9}"/>
              </a:ext>
            </a:extLst>
          </p:cNvPr>
          <p:cNvSpPr/>
          <p:nvPr/>
        </p:nvSpPr>
        <p:spPr>
          <a:xfrm>
            <a:off x="921241" y="4075766"/>
            <a:ext cx="6096000" cy="1069524"/>
          </a:xfrm>
          <a:prstGeom prst="rect">
            <a:avLst/>
          </a:prstGeom>
        </p:spPr>
        <p:txBody>
          <a:bodyPr>
            <a:spAutoFit/>
          </a:bodyPr>
          <a:lstStyle/>
          <a:p>
            <a:pPr>
              <a:spcBef>
                <a:spcPts val="900"/>
              </a:spcBef>
              <a:spcAft>
                <a:spcPts val="900"/>
              </a:spcAft>
            </a:pPr>
            <a:r>
              <a:rPr lang="en-US" sz="2000" dirty="0" err="1">
                <a:latin typeface="SimSun" panose="02010600030101010101" pitchFamily="2" charset="-122"/>
                <a:ea typeface="SimSun" panose="02010600030101010101" pitchFamily="2" charset="-122"/>
                <a:cs typeface="Times New Roman" panose="02020603050405020304" pitchFamily="18" charset="0"/>
              </a:rPr>
              <a:t>输出为</a:t>
            </a:r>
            <a:r>
              <a:rPr lang="en-US" sz="2000" dirty="0">
                <a:latin typeface="SimSun" panose="02010600030101010101" pitchFamily="2" charset="-122"/>
                <a:ea typeface="SimSun" panose="02010600030101010101" pitchFamily="2" charset="-122"/>
                <a:cs typeface="Times New Roman" panose="02020603050405020304" pitchFamily="18" charset="0"/>
              </a:rPr>
              <a:t>：</a:t>
            </a:r>
            <a:endParaRPr lang="en-US" sz="2000" dirty="0">
              <a:latin typeface="Cambria" panose="02040503050406030204" pitchFamily="18" charset="0"/>
              <a:ea typeface="SimSun" panose="02010600030101010101" pitchFamily="2" charset="-122"/>
              <a:cs typeface="Times New Roman" panose="02020603050405020304" pitchFamily="18" charset="0"/>
            </a:endParaRPr>
          </a:p>
          <a:p>
            <a:pPr latinLnBrk="1">
              <a:spcAft>
                <a:spcPts val="1000"/>
              </a:spcAft>
            </a:pPr>
            <a:r>
              <a:rPr lang="en-US" dirty="0">
                <a:latin typeface="Consolas" panose="020B0609020204030204" pitchFamily="49" charset="0"/>
                <a:ea typeface="SimSun" panose="02010600030101010101" pitchFamily="2" charset="-122"/>
                <a:cs typeface="Times New Roman" panose="02020603050405020304" pitchFamily="18" charset="0"/>
              </a:rPr>
              <a:t>0.6925570368766785</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-0.038222137838602066</a:t>
            </a:r>
          </a:p>
        </p:txBody>
      </p:sp>
    </p:spTree>
    <p:extLst>
      <p:ext uri="{BB962C8B-B14F-4D97-AF65-F5344CB8AC3E}">
        <p14:creationId xmlns:p14="http://schemas.microsoft.com/office/powerpoint/2010/main" val="2134464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13.3.5 </a:t>
            </a:r>
            <a:r>
              <a:rPr lang="zh-CN" altLang="en-US" b="1" dirty="0"/>
              <a:t>短文本相似度</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44ECF07-623E-9248-A973-5EA0A42AC6CA}"/>
              </a:ext>
            </a:extLst>
          </p:cNvPr>
          <p:cNvSpPr/>
          <p:nvPr/>
        </p:nvSpPr>
        <p:spPr>
          <a:xfrm>
            <a:off x="921244" y="3232030"/>
            <a:ext cx="10432554" cy="369332"/>
          </a:xfrm>
          <a:prstGeom prst="rect">
            <a:avLst/>
          </a:prstGeom>
        </p:spPr>
        <p:txBody>
          <a:bodyPr wrap="square">
            <a:spAutoFit/>
          </a:bodyPr>
          <a:lstStyle/>
          <a:p>
            <a:endParaRPr lang="en-US" dirty="0"/>
          </a:p>
        </p:txBody>
      </p:sp>
      <p:sp>
        <p:nvSpPr>
          <p:cNvPr id="5" name="Rectangle 4">
            <a:extLst>
              <a:ext uri="{FF2B5EF4-FFF2-40B4-BE49-F238E27FC236}">
                <a16:creationId xmlns:a16="http://schemas.microsoft.com/office/drawing/2014/main" id="{8C430029-6965-F04C-A35A-46FEB566056F}"/>
              </a:ext>
            </a:extLst>
          </p:cNvPr>
          <p:cNvSpPr/>
          <p:nvPr/>
        </p:nvSpPr>
        <p:spPr>
          <a:xfrm>
            <a:off x="838200" y="1477703"/>
            <a:ext cx="10515598" cy="4247317"/>
          </a:xfrm>
          <a:prstGeom prst="rect">
            <a:avLst/>
          </a:prstGeom>
        </p:spPr>
        <p:txBody>
          <a:bodyPr wrap="square">
            <a:spAutoFit/>
          </a:bodyPr>
          <a:lstStyle/>
          <a:p>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体育</a:t>
            </a:r>
            <a:r>
              <a:rPr lang="en-US" dirty="0">
                <a:latin typeface="Consolas" panose="020B0609020204030204" pitchFamily="49" charset="0"/>
                <a:ea typeface="SimSun" panose="02010600030101010101" pitchFamily="2" charset="-122"/>
                <a:cs typeface="Times New Roman" panose="02020603050405020304" pitchFamily="18" charset="0"/>
              </a:rPr>
              <a:t>          Cosine</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奥运会女排夺冠</a:t>
            </a:r>
            <a:r>
              <a:rPr lang="en-US" dirty="0">
                <a:latin typeface="Consolas" panose="020B0609020204030204" pitchFamily="49" charset="0"/>
                <a:ea typeface="SimSun" panose="02010600030101010101" pitchFamily="2" charset="-122"/>
                <a:cs typeface="Times New Roman" panose="02020603050405020304" pitchFamily="18" charset="0"/>
              </a:rPr>
              <a:t>	        0.182704</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世界锦标赛胜出</a:t>
            </a:r>
            <a:r>
              <a:rPr lang="en-US" dirty="0">
                <a:latin typeface="Consolas" panose="020B0609020204030204" pitchFamily="49" charset="0"/>
                <a:ea typeface="SimSun" panose="02010600030101010101" pitchFamily="2" charset="-122"/>
                <a:cs typeface="Times New Roman" panose="02020603050405020304" pitchFamily="18" charset="0"/>
              </a:rPr>
              <a:t>		 0.166038</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中国足球失败</a:t>
            </a:r>
            <a:r>
              <a:rPr lang="en-US" dirty="0">
                <a:latin typeface="Consolas" panose="020B0609020204030204" pitchFamily="49" charset="0"/>
                <a:ea typeface="SimSun" panose="02010600030101010101" pitchFamily="2" charset="-122"/>
                <a:cs typeface="Times New Roman" panose="02020603050405020304" pitchFamily="18" charset="0"/>
              </a:rPr>
              <a:t>		        0.155099</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山东苹果丰收</a:t>
            </a:r>
            <a:r>
              <a:rPr lang="en-US" dirty="0">
                <a:latin typeface="Consolas" panose="020B0609020204030204" pitchFamily="49" charset="0"/>
                <a:ea typeface="SimSun" panose="02010600030101010101" pitchFamily="2" charset="-122"/>
                <a:cs typeface="Times New Roman" panose="02020603050405020304" pitchFamily="18" charset="0"/>
              </a:rPr>
              <a:t>		       -0.022530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农民在江苏种水稻</a:t>
            </a:r>
            <a:r>
              <a:rPr lang="en-US" dirty="0">
                <a:latin typeface="Consolas" panose="020B0609020204030204" pitchFamily="49" charset="0"/>
                <a:ea typeface="SimSun" panose="02010600030101010101" pitchFamily="2" charset="-122"/>
                <a:cs typeface="Times New Roman" panose="02020603050405020304" pitchFamily="18" charset="0"/>
              </a:rPr>
              <a:t>		-0.045185</a:t>
            </a: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农业</a:t>
            </a:r>
            <a:r>
              <a:rPr lang="en-US" dirty="0">
                <a:latin typeface="Consolas" panose="020B0609020204030204" pitchFamily="49" charset="0"/>
                <a:ea typeface="SimSun" panose="02010600030101010101" pitchFamily="2" charset="-122"/>
                <a:cs typeface="Times New Roman" panose="02020603050405020304" pitchFamily="18" charset="0"/>
              </a:rPr>
              <a:t>          Cosine</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农民在江苏种水稻</a:t>
            </a:r>
            <a:r>
              <a:rPr lang="en-US" dirty="0">
                <a:latin typeface="Consolas" panose="020B0609020204030204" pitchFamily="49" charset="0"/>
                <a:ea typeface="SimSun" panose="02010600030101010101" pitchFamily="2" charset="-122"/>
                <a:cs typeface="Times New Roman" panose="02020603050405020304" pitchFamily="18" charset="0"/>
              </a:rPr>
              <a:t>	       0.384686</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山东苹果丰收</a:t>
            </a:r>
            <a:r>
              <a:rPr lang="en-US" dirty="0">
                <a:latin typeface="Consolas" panose="020B0609020204030204" pitchFamily="49" charset="0"/>
                <a:ea typeface="SimSun" panose="02010600030101010101" pitchFamily="2" charset="-122"/>
                <a:cs typeface="Times New Roman" panose="02020603050405020304" pitchFamily="18" charset="0"/>
              </a:rPr>
              <a:t>		       0.195619</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中国足球失败</a:t>
            </a:r>
            <a:r>
              <a:rPr lang="en-US" dirty="0">
                <a:latin typeface="Consolas" panose="020B0609020204030204" pitchFamily="49" charset="0"/>
                <a:ea typeface="SimSun" panose="02010600030101010101" pitchFamily="2" charset="-122"/>
                <a:cs typeface="Times New Roman" panose="02020603050405020304" pitchFamily="18" charset="0"/>
              </a:rPr>
              <a:t>		       0.052339</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世界锦标赛胜出</a:t>
            </a:r>
            <a:r>
              <a:rPr lang="en-US" dirty="0">
                <a:latin typeface="Consolas" panose="020B0609020204030204" pitchFamily="49" charset="0"/>
                <a:ea typeface="SimSun" panose="02010600030101010101" pitchFamily="2" charset="-122"/>
                <a:cs typeface="Times New Roman" panose="02020603050405020304" pitchFamily="18" charset="0"/>
              </a:rPr>
              <a:t>		-0.056380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zh-CN" altLang="en-US" dirty="0">
                <a:latin typeface="Consolas" panose="020B0609020204030204" pitchFamily="49" charset="0"/>
                <a:ea typeface="SimSun" panose="02010600030101010101" pitchFamily="2" charset="-122"/>
                <a:cs typeface="Times New Roman" panose="02020603050405020304" pitchFamily="18" charset="0"/>
              </a:rPr>
              <a:t>奥运会女排夺冠</a:t>
            </a:r>
            <a:r>
              <a:rPr lang="en-US" dirty="0">
                <a:latin typeface="Consolas" panose="020B0609020204030204" pitchFamily="49" charset="0"/>
                <a:ea typeface="SimSun" panose="02010600030101010101" pitchFamily="2" charset="-122"/>
                <a:cs typeface="Times New Roman" panose="02020603050405020304" pitchFamily="18" charset="0"/>
              </a:rPr>
              <a:t>		-0.074593</a:t>
            </a:r>
            <a:endParaRPr lang="en-US" dirty="0"/>
          </a:p>
        </p:txBody>
      </p:sp>
    </p:spTree>
    <p:extLst>
      <p:ext uri="{BB962C8B-B14F-4D97-AF65-F5344CB8AC3E}">
        <p14:creationId xmlns:p14="http://schemas.microsoft.com/office/powerpoint/2010/main" val="2275144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13.4 </a:t>
            </a:r>
            <a:r>
              <a:rPr lang="zh-CN" altLang="en-US" b="1" dirty="0"/>
              <a:t>基于神经网络的高性能依存句法分析器</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将独热向量换为稠密向量，性能马上变高</a:t>
            </a:r>
            <a:endParaRPr lang="en-US" dirty="0">
              <a:latin typeface="Cambria" panose="020405030504060302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CC6AFAE-981E-6747-BF22-AA80FE1E7A5F}"/>
              </a:ext>
            </a:extLst>
          </p:cNvPr>
          <p:cNvPicPr>
            <a:picLocks noChangeAspect="1"/>
          </p:cNvPicPr>
          <p:nvPr/>
        </p:nvPicPr>
        <p:blipFill>
          <a:blip r:embed="rId5"/>
          <a:stretch>
            <a:fillRect/>
          </a:stretch>
        </p:blipFill>
        <p:spPr>
          <a:xfrm>
            <a:off x="1366462" y="2319248"/>
            <a:ext cx="9010436" cy="3704059"/>
          </a:xfrm>
          <a:prstGeom prst="rect">
            <a:avLst/>
          </a:prstGeom>
        </p:spPr>
      </p:pic>
      <p:sp>
        <p:nvSpPr>
          <p:cNvPr id="5" name="Rectangle 4">
            <a:extLst>
              <a:ext uri="{FF2B5EF4-FFF2-40B4-BE49-F238E27FC236}">
                <a16:creationId xmlns:a16="http://schemas.microsoft.com/office/drawing/2014/main" id="{7F56AC82-9208-7247-94F5-CC298E9FE1D1}"/>
              </a:ext>
            </a:extLst>
          </p:cNvPr>
          <p:cNvSpPr/>
          <p:nvPr/>
        </p:nvSpPr>
        <p:spPr>
          <a:xfrm>
            <a:off x="605317" y="5956240"/>
            <a:ext cx="11415447" cy="400110"/>
          </a:xfrm>
          <a:prstGeom prst="rect">
            <a:avLst/>
          </a:prstGeom>
        </p:spPr>
        <p:txBody>
          <a:bodyPr wrap="square">
            <a:spAutoFit/>
          </a:bodyPr>
          <a:lstStyle/>
          <a:p>
            <a:r>
              <a:rPr lang="en-US" sz="1000" dirty="0">
                <a:solidFill>
                  <a:srgbClr val="222222"/>
                </a:solidFill>
                <a:latin typeface="Arial" panose="020B0604020202020204" pitchFamily="34" charset="0"/>
              </a:rPr>
              <a:t>Chen, D., &amp; Manning, C. (2014, October). A fast and accurate dependency parser using neural networks. In </a:t>
            </a:r>
            <a:r>
              <a:rPr lang="en-US" sz="1000" i="1" dirty="0">
                <a:solidFill>
                  <a:srgbClr val="222222"/>
                </a:solidFill>
                <a:latin typeface="Arial" panose="020B0604020202020204" pitchFamily="34" charset="0"/>
              </a:rPr>
              <a:t>Proceedings of the 2014 conference on empirical methods in natural language processing (EMNLP)</a:t>
            </a:r>
            <a:r>
              <a:rPr lang="en-US" sz="1000" dirty="0">
                <a:solidFill>
                  <a:srgbClr val="222222"/>
                </a:solidFill>
                <a:latin typeface="Arial" panose="020B0604020202020204" pitchFamily="34" charset="0"/>
              </a:rPr>
              <a:t> (pp. 740-750).</a:t>
            </a:r>
            <a:endParaRPr lang="en-US" sz="1000" dirty="0"/>
          </a:p>
        </p:txBody>
      </p:sp>
    </p:spTree>
    <p:extLst>
      <p:ext uri="{BB962C8B-B14F-4D97-AF65-F5344CB8AC3E}">
        <p14:creationId xmlns:p14="http://schemas.microsoft.com/office/powerpoint/2010/main" val="552589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13.4.1 Arc-</a:t>
            </a:r>
            <a:r>
              <a:rPr lang="en-US" b="1" dirty="0" err="1"/>
              <a:t>Standard转移系统</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D108B469-7434-AB42-A6C9-3778F28417D7}"/>
                  </a:ext>
                </a:extLst>
              </p:cNvPr>
              <p:cNvGraphicFramePr>
                <a:graphicFrameLocks noGrp="1"/>
              </p:cNvGraphicFramePr>
              <p:nvPr>
                <p:ph idx="1"/>
                <p:extLst>
                  <p:ext uri="{D42A27DB-BD31-4B8C-83A1-F6EECF244321}">
                    <p14:modId xmlns:p14="http://schemas.microsoft.com/office/powerpoint/2010/main" val="1064131101"/>
                  </p:ext>
                </p:extLst>
              </p:nvPr>
            </p:nvGraphicFramePr>
            <p:xfrm>
              <a:off x="986319" y="2477215"/>
              <a:ext cx="10367481" cy="2463800"/>
            </p:xfrm>
            <a:graphic>
              <a:graphicData uri="http://schemas.openxmlformats.org/drawingml/2006/table">
                <a:tbl>
                  <a:tblPr firstRow="1" firstCol="1" lastRow="1" lastCol="1"/>
                  <a:tblGrid>
                    <a:gridCol w="1171254">
                      <a:extLst>
                        <a:ext uri="{9D8B030D-6E8A-4147-A177-3AD203B41FA5}">
                          <a16:colId xmlns:a16="http://schemas.microsoft.com/office/drawing/2014/main" val="455957450"/>
                        </a:ext>
                      </a:extLst>
                    </a:gridCol>
                    <a:gridCol w="4493010">
                      <a:extLst>
                        <a:ext uri="{9D8B030D-6E8A-4147-A177-3AD203B41FA5}">
                          <a16:colId xmlns:a16="http://schemas.microsoft.com/office/drawing/2014/main" val="2966125209"/>
                        </a:ext>
                      </a:extLst>
                    </a:gridCol>
                    <a:gridCol w="2111347">
                      <a:extLst>
                        <a:ext uri="{9D8B030D-6E8A-4147-A177-3AD203B41FA5}">
                          <a16:colId xmlns:a16="http://schemas.microsoft.com/office/drawing/2014/main" val="12116034"/>
                        </a:ext>
                      </a:extLst>
                    </a:gridCol>
                    <a:gridCol w="2591870">
                      <a:extLst>
                        <a:ext uri="{9D8B030D-6E8A-4147-A177-3AD203B41FA5}">
                          <a16:colId xmlns:a16="http://schemas.microsoft.com/office/drawing/2014/main" val="643620456"/>
                        </a:ext>
                      </a:extLst>
                    </a:gridCol>
                  </a:tblGrid>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动作名称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动作</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条件</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解释</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929766"/>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Shift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队列</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oMath>
                          </a14:m>
                          <a:r>
                            <a:rPr lang="en-US" sz="2000">
                              <a:effectLst/>
                              <a:latin typeface="SimSun" panose="02010600030101010101" pitchFamily="2" charset="-122"/>
                              <a:ea typeface="SimSun" panose="02010600030101010101" pitchFamily="2" charset="-122"/>
                              <a:cs typeface="Times New Roman" panose="02020603050405020304" pitchFamily="18" charset="0"/>
                            </a:rPr>
                            <a:t>非空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将队首单词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en-US" sz="2000">
                              <a:effectLst/>
                              <a:latin typeface="SimSun" panose="02010600030101010101" pitchFamily="2" charset="-122"/>
                              <a:ea typeface="SimSun" panose="02010600030101010101" pitchFamily="2" charset="-122"/>
                              <a:cs typeface="Times New Roman" panose="02020603050405020304" pitchFamily="18" charset="0"/>
                            </a:rPr>
                            <a:t>压栈</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08647864"/>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LeftArc</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栈顶第二个单词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不能为虚根</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将栈顶第二个单词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的支配词设为栈顶单词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，即</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作为</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的子节点</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327049805"/>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RightArc</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lnL>
                          <a:noFill/>
                        </a:lnL>
                        <a:lnR>
                          <a:noFill/>
                        </a:lnR>
                        <a:lnT>
                          <a:noFill/>
                        </a:lnT>
                        <a:lnB>
                          <a:noFill/>
                        </a:lnB>
                      </a:tcPr>
                    </a:tc>
                    <a:tc>
                      <a:txBody>
                        <a:bodyPr/>
                        <a:lstStyle/>
                        <a:p>
                          <a:pPr algn="ctr">
                            <a:spcBef>
                              <a:spcPts val="180"/>
                            </a:spcBef>
                            <a:spcAft>
                              <a:spcPts val="180"/>
                            </a:spcAft>
                          </a:pPr>
                          <a:r>
                            <a:rPr lang="zh-CN" sz="2000" dirty="0">
                              <a:effectLst/>
                              <a:latin typeface="Cambria" panose="02040503050406030204" pitchFamily="18" charset="0"/>
                              <a:ea typeface="SimSun" panose="02010600030101010101" pitchFamily="2" charset="-122"/>
                              <a:cs typeface="Times New Roman" panose="02020603050405020304" pitchFamily="18" charset="0"/>
                            </a:rPr>
                            <a:t>将栈顶单词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oMath>
                          </a14:m>
                          <a:r>
                            <a:rPr lang="zh-CN" sz="2000" dirty="0">
                              <a:effectLst/>
                              <a:latin typeface="Cambria" panose="02040503050406030204" pitchFamily="18" charset="0"/>
                              <a:ea typeface="SimSun" panose="02010600030101010101" pitchFamily="2" charset="-122"/>
                              <a:cs typeface="Times New Roman" panose="02020603050405020304" pitchFamily="18" charset="0"/>
                            </a:rPr>
                            <a:t>的支配词设为栈顶第二个单词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dirty="0">
                              <a:effectLst/>
                              <a:latin typeface="Cambria" panose="02040503050406030204" pitchFamily="18" charset="0"/>
                              <a:ea typeface="SimSun" panose="02010600030101010101" pitchFamily="2" charset="-122"/>
                              <a:cs typeface="Times New Roman" panose="02020603050405020304" pitchFamily="18" charset="0"/>
                            </a:rPr>
                            <a:t>，即</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oMath>
                          </a14:m>
                          <a:r>
                            <a:rPr lang="zh-CN" sz="2000" dirty="0">
                              <a:effectLst/>
                              <a:latin typeface="Cambria" panose="02040503050406030204" pitchFamily="18" charset="0"/>
                              <a:ea typeface="SimSun" panose="02010600030101010101" pitchFamily="2" charset="-122"/>
                              <a:cs typeface="Times New Roman" panose="02020603050405020304" pitchFamily="18" charset="0"/>
                            </a:rPr>
                            <a:t>作为</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dirty="0">
                              <a:effectLst/>
                              <a:latin typeface="Cambria" panose="02040503050406030204" pitchFamily="18" charset="0"/>
                              <a:ea typeface="SimSun" panose="02010600030101010101" pitchFamily="2" charset="-122"/>
                              <a:cs typeface="Times New Roman" panose="02020603050405020304" pitchFamily="18" charset="0"/>
                            </a:rPr>
                            <a:t>的子节点</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86928335"/>
                      </a:ext>
                    </a:extLst>
                  </a:tr>
                </a:tbl>
              </a:graphicData>
            </a:graphic>
          </p:graphicFrame>
        </mc:Choice>
        <mc:Fallback xmlns="">
          <p:graphicFrame>
            <p:nvGraphicFramePr>
              <p:cNvPr id="5" name="Content Placeholder 4">
                <a:extLst>
                  <a:ext uri="{FF2B5EF4-FFF2-40B4-BE49-F238E27FC236}">
                    <a16:creationId xmlns:a16="http://schemas.microsoft.com/office/drawing/2014/main" id="{D108B469-7434-AB42-A6C9-3778F28417D7}"/>
                  </a:ext>
                </a:extLst>
              </p:cNvPr>
              <p:cNvGraphicFramePr>
                <a:graphicFrameLocks noGrp="1"/>
              </p:cNvGraphicFramePr>
              <p:nvPr>
                <p:ph idx="1"/>
                <p:extLst>
                  <p:ext uri="{D42A27DB-BD31-4B8C-83A1-F6EECF244321}">
                    <p14:modId xmlns:p14="http://schemas.microsoft.com/office/powerpoint/2010/main" val="1064131101"/>
                  </p:ext>
                </p:extLst>
              </p:nvPr>
            </p:nvGraphicFramePr>
            <p:xfrm>
              <a:off x="986319" y="2477215"/>
              <a:ext cx="10367481" cy="2463800"/>
            </p:xfrm>
            <a:graphic>
              <a:graphicData uri="http://schemas.openxmlformats.org/drawingml/2006/table">
                <a:tbl>
                  <a:tblPr firstRow="1" firstCol="1" lastRow="1" lastCol="1"/>
                  <a:tblGrid>
                    <a:gridCol w="1171254">
                      <a:extLst>
                        <a:ext uri="{9D8B030D-6E8A-4147-A177-3AD203B41FA5}">
                          <a16:colId xmlns:a16="http://schemas.microsoft.com/office/drawing/2014/main" val="455957450"/>
                        </a:ext>
                      </a:extLst>
                    </a:gridCol>
                    <a:gridCol w="4493010">
                      <a:extLst>
                        <a:ext uri="{9D8B030D-6E8A-4147-A177-3AD203B41FA5}">
                          <a16:colId xmlns:a16="http://schemas.microsoft.com/office/drawing/2014/main" val="2966125209"/>
                        </a:ext>
                      </a:extLst>
                    </a:gridCol>
                    <a:gridCol w="2111347">
                      <a:extLst>
                        <a:ext uri="{9D8B030D-6E8A-4147-A177-3AD203B41FA5}">
                          <a16:colId xmlns:a16="http://schemas.microsoft.com/office/drawing/2014/main" val="12116034"/>
                        </a:ext>
                      </a:extLst>
                    </a:gridCol>
                    <a:gridCol w="2591870">
                      <a:extLst>
                        <a:ext uri="{9D8B030D-6E8A-4147-A177-3AD203B41FA5}">
                          <a16:colId xmlns:a16="http://schemas.microsoft.com/office/drawing/2014/main" val="643620456"/>
                        </a:ext>
                      </a:extLst>
                    </a:gridCol>
                  </a:tblGrid>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动作名称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动作</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条件</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解释</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929766"/>
                      </a:ext>
                    </a:extLst>
                  </a:tr>
                  <a:tr h="3302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Shift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25989" t="-123077" r="-104802" b="-596154"/>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267066" t="-123077" r="-122156" b="-596154"/>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300490" t="-123077" b="-596154"/>
                          </a:stretch>
                        </a:blipFill>
                      </a:tcPr>
                    </a:tc>
                    <a:extLst>
                      <a:ext uri="{0D108BD9-81ED-4DB2-BD59-A6C34878D82A}">
                        <a16:rowId xmlns:a16="http://schemas.microsoft.com/office/drawing/2014/main" val="2708647864"/>
                      </a:ext>
                    </a:extLst>
                  </a:tr>
                  <a:tr h="9144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LeftArc</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25989" t="-79452" r="-104802" b="-112329"/>
                          </a:stretch>
                        </a:blipFill>
                      </a:tcPr>
                    </a:tc>
                    <a:tc>
                      <a:txBody>
                        <a:bodyPr/>
                        <a:lstStyle/>
                        <a:p>
                          <a:endParaRPr lang="en-US"/>
                        </a:p>
                      </a:txBody>
                      <a:tcPr marL="68580" marR="68580" marT="0" marB="0">
                        <a:lnL>
                          <a:noFill/>
                        </a:lnL>
                        <a:lnR>
                          <a:noFill/>
                        </a:lnR>
                        <a:lnT>
                          <a:noFill/>
                        </a:lnT>
                        <a:lnB>
                          <a:noFill/>
                        </a:lnB>
                        <a:blipFill>
                          <a:blip r:embed="rId5"/>
                          <a:stretch>
                            <a:fillRect l="-267066" t="-79452" r="-122156" b="-112329"/>
                          </a:stretch>
                        </a:blipFill>
                      </a:tcPr>
                    </a:tc>
                    <a:tc>
                      <a:txBody>
                        <a:bodyPr/>
                        <a:lstStyle/>
                        <a:p>
                          <a:endParaRPr lang="en-US"/>
                        </a:p>
                      </a:txBody>
                      <a:tcPr marL="68580" marR="68580" marT="0" marB="0">
                        <a:lnL>
                          <a:noFill/>
                        </a:lnL>
                        <a:lnR>
                          <a:noFill/>
                        </a:lnR>
                        <a:lnT>
                          <a:noFill/>
                        </a:lnT>
                        <a:lnB>
                          <a:noFill/>
                        </a:lnB>
                        <a:blipFill>
                          <a:blip r:embed="rId5"/>
                          <a:stretch>
                            <a:fillRect l="-300490" t="-79452" b="-112329"/>
                          </a:stretch>
                        </a:blipFill>
                      </a:tcPr>
                    </a:tc>
                    <a:extLst>
                      <a:ext uri="{0D108BD9-81ED-4DB2-BD59-A6C34878D82A}">
                        <a16:rowId xmlns:a16="http://schemas.microsoft.com/office/drawing/2014/main" val="1327049805"/>
                      </a:ext>
                    </a:extLst>
                  </a:tr>
                  <a:tr h="9144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RightArc</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25989" t="-181944" r="-104802" b="-13889"/>
                          </a:stretch>
                        </a:blipFill>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300490" t="-181944" b="-13889"/>
                          </a:stretch>
                        </a:blipFill>
                      </a:tcPr>
                    </a:tc>
                    <a:extLst>
                      <a:ext uri="{0D108BD9-81ED-4DB2-BD59-A6C34878D82A}">
                        <a16:rowId xmlns:a16="http://schemas.microsoft.com/office/drawing/2014/main" val="486928335"/>
                      </a:ext>
                    </a:extLst>
                  </a:tr>
                </a:tbl>
              </a:graphicData>
            </a:graphic>
          </p:graphicFrame>
        </mc:Fallback>
      </mc:AlternateContent>
      <p:sp>
        <p:nvSpPr>
          <p:cNvPr id="6" name="Rectangle 5">
            <a:extLst>
              <a:ext uri="{FF2B5EF4-FFF2-40B4-BE49-F238E27FC236}">
                <a16:creationId xmlns:a16="http://schemas.microsoft.com/office/drawing/2014/main" id="{74C68614-4000-AF45-951C-631E0BED44B8}"/>
              </a:ext>
            </a:extLst>
          </p:cNvPr>
          <p:cNvSpPr/>
          <p:nvPr/>
        </p:nvSpPr>
        <p:spPr>
          <a:xfrm>
            <a:off x="4038600" y="1714619"/>
            <a:ext cx="3287375"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13-1 Arc-</a:t>
            </a:r>
            <a:r>
              <a:rPr lang="en-US" b="1" dirty="0" err="1">
                <a:latin typeface="Cambria" panose="02040503050406030204" pitchFamily="18" charset="0"/>
                <a:ea typeface="SimSun" panose="02010600030101010101" pitchFamily="2" charset="-122"/>
                <a:cs typeface="Times New Roman" panose="02020603050405020304" pitchFamily="18" charset="0"/>
              </a:rPr>
              <a:t>Standard</a:t>
            </a:r>
            <a:r>
              <a:rPr lang="en-US" b="1" dirty="0" err="1">
                <a:latin typeface="SimSun" panose="02010600030101010101" pitchFamily="2" charset="-122"/>
                <a:ea typeface="SimSun" panose="02010600030101010101" pitchFamily="2" charset="-122"/>
                <a:cs typeface="Times New Roman" panose="02020603050405020304" pitchFamily="18" charset="0"/>
              </a:rPr>
              <a:t>转移系统</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56727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13.4.2 </a:t>
            </a:r>
            <a:r>
              <a:rPr lang="zh-CN" altLang="en-US" b="1" dirty="0"/>
              <a:t>特征提取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特征分为三大类，即：</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Wingdings" pitchFamily="2" charset="2"/>
              <a:buChar char=""/>
            </a:pPr>
            <a:r>
              <a:rPr lang="en-US" dirty="0" err="1">
                <a:cs typeface="Times New Roman" panose="02020603050405020304" pitchFamily="18" charset="0"/>
              </a:rPr>
              <a:t>单词特征</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Wingdings" pitchFamily="2" charset="2"/>
              <a:buChar char=""/>
            </a:pPr>
            <a:r>
              <a:rPr lang="en-US" dirty="0" err="1">
                <a:cs typeface="Times New Roman" panose="02020603050405020304" pitchFamily="18" charset="0"/>
              </a:rPr>
              <a:t>词性特征</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Wingdings" pitchFamily="2" charset="2"/>
              <a:buChar char=""/>
            </a:pPr>
            <a:r>
              <a:rPr lang="zh-CN" altLang="en-US" dirty="0">
                <a:latin typeface="Cambria" panose="02040503050406030204" pitchFamily="18" charset="0"/>
                <a:cs typeface="Times New Roman" panose="02020603050405020304" pitchFamily="18" charset="0"/>
              </a:rPr>
              <a:t>已经确定的子树中的依存标签特征。</a:t>
            </a:r>
            <a:endParaRPr lang="en-US"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731371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13.4.2 </a:t>
            </a:r>
            <a:r>
              <a:rPr lang="zh-CN" altLang="en-US" b="1" dirty="0"/>
              <a:t>特征提取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每个特征分配一个向量，于是得到三个稠密向量</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𝑤</m:t>
                        </m:r>
                      </m:sup>
                    </m:sSup>
                  </m:oMath>
                </a14:m>
                <a:r>
                  <a:rPr lang="zh-CN" altLang="en-US" dirty="0">
                    <a:latin typeface="Cambria" panose="02040503050406030204" pitchFamily="18" charset="0"/>
                    <a:cs typeface="Times New Roman" panose="02020603050405020304" pitchFamily="18" charset="0"/>
                  </a:rPr>
                  <a:t>、</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𝑡</m:t>
                        </m:r>
                      </m:sup>
                    </m:sSup>
                  </m:oMath>
                </a14:m>
                <a:r>
                  <a:rPr lang="zh-CN" altLang="en-US" dirty="0">
                    <a:latin typeface="Cambria" panose="02040503050406030204" pitchFamily="18" charset="0"/>
                    <a:cs typeface="Times New Roman" panose="02020603050405020304" pitchFamily="18" charset="0"/>
                  </a:rPr>
                  <a:t>和</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𝑙</m:t>
                        </m:r>
                      </m:sup>
                    </m:sSup>
                  </m:oMath>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将这三个向量拼接起来输入到含有一个隐藏层的神经网络，并且使用立方函数激活，亦即得到隐藏层的特征向量：</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cs typeface="Times New Roman" panose="02020603050405020304" pitchFamily="18" charset="0"/>
                        </a:rPr>
                        <m:t>𝒉</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𝑾</m:t>
                                  </m:r>
                                </m:e>
                                <m:sub>
                                  <m:r>
                                    <a:rPr lang="en-US" i="1">
                                      <a:latin typeface="Cambria Math" panose="02040503050406030204" pitchFamily="18" charset="0"/>
                                      <a:cs typeface="Times New Roman" panose="02020603050405020304" pitchFamily="18" charset="0"/>
                                    </a:rPr>
                                    <m:t>1</m:t>
                                  </m:r>
                                </m:sub>
                              </m:sSub>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𝑤</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𝑡</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𝑙</m:t>
                                      </m:r>
                                    </m:sup>
                                  </m:sSup>
                                </m:e>
                              </m:d>
                            </m:e>
                          </m:d>
                        </m:e>
                        <m:sup>
                          <m:r>
                            <a:rPr lang="en-US" i="1">
                              <a:latin typeface="Cambria Math" panose="02040503050406030204" pitchFamily="18" charset="0"/>
                              <a:cs typeface="Times New Roman" panose="02020603050405020304" pitchFamily="18" charset="0"/>
                            </a:rPr>
                            <m:t>3</m:t>
                          </m:r>
                        </m:sup>
                      </m:sSup>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292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9626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13.1.1 </a:t>
            </a:r>
            <a:r>
              <a:rPr lang="zh-CN" altLang="en-US" b="1" dirty="0"/>
              <a:t>数据稀疏</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吃</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西红柿</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和</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番茄</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的字典序分别为</a:t>
                </a:r>
                <a14:m>
                  <m:oMath xmlns:m="http://schemas.openxmlformats.org/officeDocument/2006/math">
                    <m:r>
                      <a:rPr lang="en-US" i="1">
                        <a:latin typeface="Cambria Math" panose="02040503050406030204" pitchFamily="18" charset="0"/>
                        <a:cs typeface="Times New Roman" panose="02020603050405020304" pitchFamily="18" charset="0"/>
                      </a:rPr>
                      <m:t>1</m:t>
                    </m:r>
                  </m:oMath>
                </a14:m>
                <a:r>
                  <a:rPr lang="zh-CN" altLang="en-US" dirty="0">
                    <a:latin typeface="Cambria" panose="02040503050406030204" pitchFamily="18" charset="0"/>
                    <a:cs typeface="Times New Roman" panose="02020603050405020304" pitchFamily="18" charset="0"/>
                  </a:rPr>
                  <a:t>、</a:t>
                </a:r>
                <a14:m>
                  <m:oMath xmlns:m="http://schemas.openxmlformats.org/officeDocument/2006/math">
                    <m:r>
                      <a:rPr lang="en-US" i="1">
                        <a:latin typeface="Cambria Math" panose="02040503050406030204" pitchFamily="18" charset="0"/>
                        <a:cs typeface="Times New Roman" panose="02020603050405020304" pitchFamily="18" charset="0"/>
                      </a:rPr>
                      <m:t>2</m:t>
                    </m:r>
                  </m:oMath>
                </a14:m>
                <a:r>
                  <a:rPr lang="zh-CN" altLang="en-US" dirty="0">
                    <a:latin typeface="Cambria" panose="02040503050406030204" pitchFamily="18" charset="0"/>
                    <a:cs typeface="Times New Roman" panose="02020603050405020304" pitchFamily="18" charset="0"/>
                  </a:rPr>
                  <a:t>和</a:t>
                </a:r>
                <a14:m>
                  <m:oMath xmlns:m="http://schemas.openxmlformats.org/officeDocument/2006/math">
                    <m:r>
                      <a:rPr lang="en-US" i="1">
                        <a:latin typeface="Cambria Math" panose="02040503050406030204" pitchFamily="18" charset="0"/>
                        <a:cs typeface="Times New Roman" panose="02020603050405020304" pitchFamily="18" charset="0"/>
                      </a:rPr>
                      <m:t>3</m:t>
                    </m:r>
                  </m:oMath>
                </a14:m>
                <a:r>
                  <a:rPr lang="zh-CN" altLang="en-US" dirty="0">
                    <a:latin typeface="Cambria" panose="02040503050406030204" pitchFamily="18" charset="0"/>
                    <a:cs typeface="Times New Roman" panose="02020603050405020304" pitchFamily="18" charset="0"/>
                  </a:rPr>
                  <a:t>，这</a:t>
                </a:r>
                <a14:m>
                  <m:oMath xmlns:m="http://schemas.openxmlformats.org/officeDocument/2006/math">
                    <m:r>
                      <a:rPr lang="en-US" i="1">
                        <a:latin typeface="Cambria Math" panose="02040503050406030204" pitchFamily="18" charset="0"/>
                        <a:cs typeface="Times New Roman" panose="02020603050405020304" pitchFamily="18" charset="0"/>
                      </a:rPr>
                      <m:t>3</m:t>
                    </m:r>
                  </m:oMath>
                </a14:m>
                <a:r>
                  <a:rPr lang="zh-CN" altLang="en-US" dirty="0">
                    <a:latin typeface="Cambria" panose="02040503050406030204" pitchFamily="18" charset="0"/>
                    <a:cs typeface="Times New Roman" panose="02020603050405020304" pitchFamily="18" charset="0"/>
                  </a:rPr>
                  <a:t>个单词写成独热向量如下：</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zh-CN" altLang="en-US">
                                    <a:latin typeface="Cambria Math" panose="02040503050406030204" pitchFamily="18" charset="0"/>
                                    <a:cs typeface="Times New Roman" panose="02020603050405020304" pitchFamily="18" charset="0"/>
                                  </a:rPr>
                                  <m:t>吃</m:t>
                                </m:r>
                              </m:sub>
                            </m:sSub>
                          </m:e>
                          <m:e>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[1,0,0]</m:t>
                                </m:r>
                              </m:e>
                              <m:sup>
                                <m:r>
                                  <m:rPr>
                                    <m:sty m:val="p"/>
                                  </m:rPr>
                                  <a:rPr lang="en-US">
                                    <a:latin typeface="Cambria Math" panose="02040503050406030204" pitchFamily="18" charset="0"/>
                                    <a:cs typeface="Times New Roman" panose="02020603050405020304" pitchFamily="18" charset="0"/>
                                  </a:rPr>
                                  <m:t>T</m:t>
                                </m:r>
                              </m:sup>
                            </m:sSup>
                          </m:e>
                        </m:mr>
                        <m:mr>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zh-CN" altLang="en-US">
                                    <a:latin typeface="Cambria Math" panose="02040503050406030204" pitchFamily="18" charset="0"/>
                                    <a:cs typeface="Times New Roman" panose="02020603050405020304" pitchFamily="18" charset="0"/>
                                  </a:rPr>
                                  <m:t>西红柿</m:t>
                                </m:r>
                              </m:sub>
                            </m:sSub>
                          </m:e>
                          <m:e>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[0,1,0]</m:t>
                                </m:r>
                              </m:e>
                              <m:sup>
                                <m:r>
                                  <m:rPr>
                                    <m:sty m:val="p"/>
                                  </m:rPr>
                                  <a:rPr lang="en-US">
                                    <a:latin typeface="Cambria Math" panose="02040503050406030204" pitchFamily="18" charset="0"/>
                                    <a:cs typeface="Times New Roman" panose="02020603050405020304" pitchFamily="18" charset="0"/>
                                  </a:rPr>
                                  <m:t>T</m:t>
                                </m:r>
                              </m:sup>
                            </m:sSup>
                          </m:e>
                        </m:mr>
                        <m:mr>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zh-CN" altLang="en-US">
                                    <a:latin typeface="Cambria Math" panose="02040503050406030204" pitchFamily="18" charset="0"/>
                                    <a:cs typeface="Times New Roman" panose="02020603050405020304" pitchFamily="18" charset="0"/>
                                  </a:rPr>
                                  <m:t>番茄</m:t>
                                </m:r>
                              </m:sub>
                            </m:sSub>
                          </m:e>
                          <m:e>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[0,0,1]</m:t>
                                </m:r>
                              </m:e>
                              <m:sup>
                                <m:r>
                                  <m:rPr>
                                    <m:sty m:val="p"/>
                                  </m:rPr>
                                  <a:rPr lang="en-US">
                                    <a:latin typeface="Cambria Math" panose="02040503050406030204" pitchFamily="18" charset="0"/>
                                    <a:cs typeface="Times New Roman" panose="02020603050405020304" pitchFamily="18" charset="0"/>
                                  </a:rPr>
                                  <m:t>T</m:t>
                                </m:r>
                              </m:sup>
                            </m:sSup>
                          </m:e>
                        </m:mr>
                      </m:m>
                    </m:oMath>
                  </m:oMathPara>
                </a14:m>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r="-483"/>
                </a:stretch>
              </a:blipFill>
            </p:spPr>
            <p:txBody>
              <a:bodyPr/>
              <a:lstStyle/>
              <a:p>
                <a:r>
                  <a:rPr lang="en-US">
                    <a:noFill/>
                  </a:rPr>
                  <a:t> </a:t>
                </a:r>
              </a:p>
            </p:txBody>
          </p:sp>
        </mc:Fallback>
      </mc:AlternateContent>
    </p:spTree>
    <p:extLst>
      <p:ext uri="{BB962C8B-B14F-4D97-AF65-F5344CB8AC3E}">
        <p14:creationId xmlns:p14="http://schemas.microsoft.com/office/powerpoint/2010/main" val="3049190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13.4.2 </a:t>
            </a:r>
            <a:r>
              <a:rPr lang="zh-CN" altLang="en-US" b="1" dirty="0"/>
              <a:t>特征提取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将特征向量</a:t>
                </a:r>
                <a14:m>
                  <m:oMath xmlns:m="http://schemas.openxmlformats.org/officeDocument/2006/math">
                    <m:r>
                      <a:rPr lang="en-US" b="1" i="1">
                        <a:latin typeface="Cambria Math" panose="02040503050406030204" pitchFamily="18" charset="0"/>
                        <a:cs typeface="Times New Roman" panose="02020603050405020304" pitchFamily="18" charset="0"/>
                      </a:rPr>
                      <m:t>𝒉</m:t>
                    </m:r>
                  </m:oMath>
                </a14:m>
                <a:r>
                  <a:rPr lang="zh-CN" altLang="en-US" dirty="0">
                    <a:latin typeface="Cambria" panose="02040503050406030204" pitchFamily="18" charset="0"/>
                    <a:cs typeface="Times New Roman" panose="02020603050405020304" pitchFamily="18" charset="0"/>
                  </a:rPr>
                  <a:t>输入到多元逻辑斯谛回归分类器（可以看作神经网络中的输出层）中即可得到转移动作的概率分布：</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softmax</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𝑾</m:t>
                              </m:r>
                            </m:e>
                            <m:sub>
                              <m:r>
                                <a:rPr lang="en-US" i="1">
                                  <a:latin typeface="Cambria Math" panose="02040503050406030204" pitchFamily="18" charset="0"/>
                                  <a:cs typeface="Times New Roman" panose="02020603050405020304" pitchFamily="18" charset="0"/>
                                </a:rPr>
                                <m:t>2</m:t>
                              </m:r>
                            </m:sub>
                          </m:sSub>
                          <m:r>
                            <a:rPr lang="en-US" b="1" i="1">
                              <a:latin typeface="Cambria Math" panose="02040503050406030204" pitchFamily="18" charset="0"/>
                              <a:cs typeface="Times New Roman" panose="02020603050405020304" pitchFamily="18" charset="0"/>
                            </a:rPr>
                            <m:t>𝒉</m:t>
                          </m:r>
                        </m:e>
                      </m:d>
                    </m:oMath>
                  </m:oMathPara>
                </a14:m>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173890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13.4.3 </a:t>
            </a:r>
            <a:r>
              <a:rPr lang="en-US" b="1" dirty="0" err="1"/>
              <a:t>实现与接口</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
        <p:nvSpPr>
          <p:cNvPr id="3" name="Rectangle 2">
            <a:extLst>
              <a:ext uri="{FF2B5EF4-FFF2-40B4-BE49-F238E27FC236}">
                <a16:creationId xmlns:a16="http://schemas.microsoft.com/office/drawing/2014/main" id="{8580AECD-6477-D94F-B7C8-14BF5ABA94C5}"/>
              </a:ext>
            </a:extLst>
          </p:cNvPr>
          <p:cNvSpPr/>
          <p:nvPr/>
        </p:nvSpPr>
        <p:spPr>
          <a:xfrm>
            <a:off x="838200" y="1825625"/>
            <a:ext cx="10515600" cy="923330"/>
          </a:xfrm>
          <a:prstGeom prst="rect">
            <a:avLst/>
          </a:prstGeom>
        </p:spPr>
        <p:txBody>
          <a:bodyPr wrap="square">
            <a:spAutoFit/>
          </a:bodyPr>
          <a:lstStyle/>
          <a:p>
            <a:pPr latinLnBrk="1">
              <a:spcAft>
                <a:spcPts val="1000"/>
              </a:spcAft>
            </a:pPr>
            <a:r>
              <a:rPr lang="en-US" dirty="0" err="1">
                <a:latin typeface="Consolas" panose="020B0609020204030204" pitchFamily="49" charset="0"/>
                <a:ea typeface="SimSun" panose="02010600030101010101" pitchFamily="2" charset="-122"/>
                <a:cs typeface="Times New Roman" panose="02020603050405020304" pitchFamily="18" charset="0"/>
              </a:rPr>
              <a:t>IDependencyParser</a:t>
            </a:r>
            <a:r>
              <a:rPr lang="en-US" dirty="0">
                <a:latin typeface="Consolas" panose="020B0609020204030204" pitchFamily="49" charset="0"/>
                <a:ea typeface="SimSun" panose="02010600030101010101" pitchFamily="2" charset="-122"/>
                <a:cs typeface="Times New Roman" panose="02020603050405020304" pitchFamily="18" charset="0"/>
              </a:rPr>
              <a:t> parser =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new</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NeuralNetworkDependencyParser</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Consolas" panose="020B0609020204030204" pitchFamily="49" charset="0"/>
                <a:ea typeface="SimSun" panose="02010600030101010101" pitchFamily="2" charset="-122"/>
                <a:cs typeface="Times New Roman" panose="02020603050405020304" pitchFamily="18" charset="0"/>
              </a:rPr>
              <a:t>CoNLLSentence</a:t>
            </a:r>
            <a:r>
              <a:rPr lang="en-US" dirty="0">
                <a:latin typeface="Consolas" panose="020B0609020204030204" pitchFamily="49" charset="0"/>
                <a:ea typeface="SimSun" panose="02010600030101010101" pitchFamily="2" charset="-122"/>
                <a:cs typeface="Times New Roman" panose="02020603050405020304" pitchFamily="18" charset="0"/>
              </a:rPr>
              <a:t> sentence = </a:t>
            </a:r>
            <a:r>
              <a:rPr lang="en-US" dirty="0" err="1">
                <a:latin typeface="Consolas" panose="020B0609020204030204" pitchFamily="49" charset="0"/>
                <a:ea typeface="SimSun" panose="02010600030101010101" pitchFamily="2" charset="-122"/>
                <a:cs typeface="Times New Roman" panose="02020603050405020304" pitchFamily="18" charset="0"/>
              </a:rPr>
              <a:t>parser.</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parse</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徐先生还具体帮助他确定了把画雄鹰、松鼠和麻雀作为主攻目标</a:t>
            </a:r>
            <a:r>
              <a:rPr lang="en-US" dirty="0">
                <a:solidFill>
                  <a:srgbClr val="4070A0"/>
                </a:solidFill>
                <a:latin typeface="SimSun" panose="02010600030101010101" pitchFamily="2" charset="-122"/>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a:t>
            </a:r>
          </a:p>
        </p:txBody>
      </p:sp>
      <p:sp>
        <p:nvSpPr>
          <p:cNvPr id="6" name="Rectangle 5">
            <a:extLst>
              <a:ext uri="{FF2B5EF4-FFF2-40B4-BE49-F238E27FC236}">
                <a16:creationId xmlns:a16="http://schemas.microsoft.com/office/drawing/2014/main" id="{29805B8A-5C6A-8E4F-908A-655CB9820851}"/>
              </a:ext>
            </a:extLst>
          </p:cNvPr>
          <p:cNvSpPr/>
          <p:nvPr/>
        </p:nvSpPr>
        <p:spPr>
          <a:xfrm>
            <a:off x="838200" y="2748955"/>
            <a:ext cx="10515599" cy="3600986"/>
          </a:xfrm>
          <a:prstGeom prst="rect">
            <a:avLst/>
          </a:prstGeom>
        </p:spPr>
        <p:txBody>
          <a:bodyPr wrap="square">
            <a:spAutoFit/>
          </a:bodyPr>
          <a:lstStyle/>
          <a:p>
            <a:pPr latinLnBrk="1">
              <a:spcAft>
                <a:spcPts val="1000"/>
              </a:spcAft>
            </a:pPr>
            <a:r>
              <a:rPr lang="en-US" sz="1200" dirty="0">
                <a:latin typeface="Consolas" panose="020B0609020204030204" pitchFamily="49" charset="0"/>
                <a:ea typeface="SimSun" panose="02010600030101010101" pitchFamily="2" charset="-122"/>
                <a:cs typeface="Times New Roman" panose="02020603050405020304" pitchFamily="18" charset="0"/>
              </a:rPr>
              <a:t>1	</a:t>
            </a:r>
            <a:r>
              <a:rPr lang="en-US" sz="1200" dirty="0" err="1">
                <a:latin typeface="SimSun" panose="02010600030101010101" pitchFamily="2" charset="-122"/>
                <a:ea typeface="SimSun" panose="02010600030101010101" pitchFamily="2" charset="-122"/>
                <a:cs typeface="Times New Roman" panose="02020603050405020304" pitchFamily="18" charset="0"/>
              </a:rPr>
              <a:t>徐</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徐</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Consolas" panose="020B0609020204030204" pitchFamily="49" charset="0"/>
                <a:ea typeface="SimSun" panose="02010600030101010101" pitchFamily="2" charset="-122"/>
                <a:cs typeface="Times New Roman" panose="02020603050405020304" pitchFamily="18" charset="0"/>
              </a:rPr>
              <a:t>nh</a:t>
            </a:r>
            <a:r>
              <a:rPr lang="en-US" sz="1200" dirty="0">
                <a:latin typeface="Consolas" panose="020B0609020204030204" pitchFamily="49" charset="0"/>
                <a:ea typeface="SimSun" panose="02010600030101010101" pitchFamily="2" charset="-122"/>
                <a:cs typeface="Times New Roman" panose="02020603050405020304" pitchFamily="18" charset="0"/>
              </a:rPr>
              <a:t>	nr	_	2	</a:t>
            </a:r>
            <a:r>
              <a:rPr lang="en-US" sz="1200" dirty="0" err="1">
                <a:latin typeface="SimSun" panose="02010600030101010101" pitchFamily="2" charset="-122"/>
                <a:ea typeface="SimSun" panose="02010600030101010101" pitchFamily="2" charset="-122"/>
                <a:cs typeface="Times New Roman" panose="02020603050405020304" pitchFamily="18" charset="0"/>
              </a:rPr>
              <a:t>定中关系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2	</a:t>
            </a:r>
            <a:r>
              <a:rPr lang="en-US" sz="1200" dirty="0" err="1">
                <a:latin typeface="SimSun" panose="02010600030101010101" pitchFamily="2" charset="-122"/>
                <a:ea typeface="SimSun" panose="02010600030101010101" pitchFamily="2" charset="-122"/>
                <a:cs typeface="Times New Roman" panose="02020603050405020304" pitchFamily="18" charset="0"/>
              </a:rPr>
              <a:t>先生</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先生</a:t>
            </a:r>
            <a:r>
              <a:rPr lang="en-US" sz="1200" dirty="0">
                <a:latin typeface="Consolas" panose="020B0609020204030204" pitchFamily="49" charset="0"/>
                <a:ea typeface="SimSun" panose="02010600030101010101" pitchFamily="2" charset="-122"/>
                <a:cs typeface="Times New Roman" panose="02020603050405020304" pitchFamily="18" charset="0"/>
              </a:rPr>
              <a:t>	n	n	_	5	</a:t>
            </a:r>
            <a:r>
              <a:rPr lang="en-US" sz="1200" dirty="0" err="1">
                <a:latin typeface="SimSun" panose="02010600030101010101" pitchFamily="2" charset="-122"/>
                <a:ea typeface="SimSun" panose="02010600030101010101" pitchFamily="2" charset="-122"/>
                <a:cs typeface="Times New Roman" panose="02020603050405020304" pitchFamily="18" charset="0"/>
              </a:rPr>
              <a:t>主谓关系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3	</a:t>
            </a:r>
            <a:r>
              <a:rPr lang="en-US" sz="1200" dirty="0" err="1">
                <a:latin typeface="SimSun" panose="02010600030101010101" pitchFamily="2" charset="-122"/>
                <a:ea typeface="SimSun" panose="02010600030101010101" pitchFamily="2" charset="-122"/>
                <a:cs typeface="Times New Roman" panose="02020603050405020304" pitchFamily="18" charset="0"/>
              </a:rPr>
              <a:t>还</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还</a:t>
            </a:r>
            <a:r>
              <a:rPr lang="en-US" sz="1200" dirty="0">
                <a:latin typeface="Consolas" panose="020B0609020204030204" pitchFamily="49" charset="0"/>
                <a:ea typeface="SimSun" panose="02010600030101010101" pitchFamily="2" charset="-122"/>
                <a:cs typeface="Times New Roman" panose="02020603050405020304" pitchFamily="18" charset="0"/>
              </a:rPr>
              <a:t>	d	d	_	5	</a:t>
            </a:r>
            <a:r>
              <a:rPr lang="en-US" sz="1200" dirty="0" err="1">
                <a:latin typeface="SimSun" panose="02010600030101010101" pitchFamily="2" charset="-122"/>
                <a:ea typeface="SimSun" panose="02010600030101010101" pitchFamily="2" charset="-122"/>
                <a:cs typeface="Times New Roman" panose="02020603050405020304" pitchFamily="18" charset="0"/>
              </a:rPr>
              <a:t>状中结构</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4	</a:t>
            </a:r>
            <a:r>
              <a:rPr lang="en-US" sz="1200" dirty="0" err="1">
                <a:latin typeface="SimSun" panose="02010600030101010101" pitchFamily="2" charset="-122"/>
                <a:ea typeface="SimSun" panose="02010600030101010101" pitchFamily="2" charset="-122"/>
                <a:cs typeface="Times New Roman" panose="02020603050405020304" pitchFamily="18" charset="0"/>
              </a:rPr>
              <a:t>具体</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具体</a:t>
            </a:r>
            <a:r>
              <a:rPr lang="en-US" sz="1200" dirty="0">
                <a:latin typeface="Consolas" panose="020B0609020204030204" pitchFamily="49" charset="0"/>
                <a:ea typeface="SimSun" panose="02010600030101010101" pitchFamily="2" charset="-122"/>
                <a:cs typeface="Times New Roman" panose="02020603050405020304" pitchFamily="18" charset="0"/>
              </a:rPr>
              <a:t>	a	ad	_	5	</a:t>
            </a:r>
            <a:r>
              <a:rPr lang="en-US" sz="1200" dirty="0" err="1">
                <a:latin typeface="SimSun" panose="02010600030101010101" pitchFamily="2" charset="-122"/>
                <a:ea typeface="SimSun" panose="02010600030101010101" pitchFamily="2" charset="-122"/>
                <a:cs typeface="Times New Roman" panose="02020603050405020304" pitchFamily="18" charset="0"/>
              </a:rPr>
              <a:t>状中结构</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5	</a:t>
            </a:r>
            <a:r>
              <a:rPr lang="en-US" sz="1200" dirty="0" err="1">
                <a:latin typeface="SimSun" panose="02010600030101010101" pitchFamily="2" charset="-122"/>
                <a:ea typeface="SimSun" panose="02010600030101010101" pitchFamily="2" charset="-122"/>
                <a:cs typeface="Times New Roman" panose="02020603050405020304" pitchFamily="18" charset="0"/>
              </a:rPr>
              <a:t>帮助</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帮助</a:t>
            </a:r>
            <a:r>
              <a:rPr lang="en-US" sz="1200" dirty="0">
                <a:latin typeface="Consolas" panose="020B0609020204030204" pitchFamily="49" charset="0"/>
                <a:ea typeface="SimSun" panose="02010600030101010101" pitchFamily="2" charset="-122"/>
                <a:cs typeface="Times New Roman" panose="02020603050405020304" pitchFamily="18" charset="0"/>
              </a:rPr>
              <a:t>	v	v	_	0	</a:t>
            </a:r>
            <a:r>
              <a:rPr lang="en-US" sz="1200" dirty="0" err="1">
                <a:latin typeface="SimSun" panose="02010600030101010101" pitchFamily="2" charset="-122"/>
                <a:ea typeface="SimSun" panose="02010600030101010101" pitchFamily="2" charset="-122"/>
                <a:cs typeface="Times New Roman" panose="02020603050405020304" pitchFamily="18" charset="0"/>
              </a:rPr>
              <a:t>核心关系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6	</a:t>
            </a:r>
            <a:r>
              <a:rPr lang="en-US" sz="1200" dirty="0" err="1">
                <a:latin typeface="SimSun" panose="02010600030101010101" pitchFamily="2" charset="-122"/>
                <a:ea typeface="SimSun" panose="02010600030101010101" pitchFamily="2" charset="-122"/>
                <a:cs typeface="Times New Roman" panose="02020603050405020304" pitchFamily="18" charset="0"/>
              </a:rPr>
              <a:t>他</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他</a:t>
            </a:r>
            <a:r>
              <a:rPr lang="en-US" sz="1200" dirty="0">
                <a:latin typeface="Consolas" panose="020B0609020204030204" pitchFamily="49" charset="0"/>
                <a:ea typeface="SimSun" panose="02010600030101010101" pitchFamily="2" charset="-122"/>
                <a:cs typeface="Times New Roman" panose="02020603050405020304" pitchFamily="18" charset="0"/>
              </a:rPr>
              <a:t>	r	r	_	5	</a:t>
            </a:r>
            <a:r>
              <a:rPr lang="en-US" sz="1200" dirty="0" err="1">
                <a:latin typeface="SimSun" panose="02010600030101010101" pitchFamily="2" charset="-122"/>
                <a:ea typeface="SimSun" panose="02010600030101010101" pitchFamily="2" charset="-122"/>
                <a:cs typeface="Times New Roman" panose="02020603050405020304" pitchFamily="18" charset="0"/>
              </a:rPr>
              <a:t>兼语</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7	</a:t>
            </a:r>
            <a:r>
              <a:rPr lang="en-US" sz="1200" dirty="0" err="1">
                <a:latin typeface="SimSun" panose="02010600030101010101" pitchFamily="2" charset="-122"/>
                <a:ea typeface="SimSun" panose="02010600030101010101" pitchFamily="2" charset="-122"/>
                <a:cs typeface="Times New Roman" panose="02020603050405020304" pitchFamily="18" charset="0"/>
              </a:rPr>
              <a:t>确定</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确定</a:t>
            </a:r>
            <a:r>
              <a:rPr lang="en-US" sz="1200" dirty="0">
                <a:latin typeface="Consolas" panose="020B0609020204030204" pitchFamily="49" charset="0"/>
                <a:ea typeface="SimSun" panose="02010600030101010101" pitchFamily="2" charset="-122"/>
                <a:cs typeface="Times New Roman" panose="02020603050405020304" pitchFamily="18" charset="0"/>
              </a:rPr>
              <a:t>	v	v	_	5	</a:t>
            </a:r>
            <a:r>
              <a:rPr lang="en-US" sz="1200" dirty="0" err="1">
                <a:latin typeface="SimSun" panose="02010600030101010101" pitchFamily="2" charset="-122"/>
                <a:ea typeface="SimSun" panose="02010600030101010101" pitchFamily="2" charset="-122"/>
                <a:cs typeface="Times New Roman" panose="02020603050405020304" pitchFamily="18" charset="0"/>
              </a:rPr>
              <a:t>动宾关系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8	</a:t>
            </a:r>
            <a:r>
              <a:rPr lang="en-US" sz="1200" dirty="0" err="1">
                <a:latin typeface="SimSun" panose="02010600030101010101" pitchFamily="2" charset="-122"/>
                <a:ea typeface="SimSun" panose="02010600030101010101" pitchFamily="2" charset="-122"/>
                <a:cs typeface="Times New Roman" panose="02020603050405020304" pitchFamily="18" charset="0"/>
              </a:rPr>
              <a:t>了</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了</a:t>
            </a:r>
            <a:r>
              <a:rPr lang="en-US" sz="1200" dirty="0">
                <a:latin typeface="Consolas" panose="020B0609020204030204" pitchFamily="49" charset="0"/>
                <a:ea typeface="SimSun" panose="02010600030101010101" pitchFamily="2" charset="-122"/>
                <a:cs typeface="Times New Roman" panose="02020603050405020304" pitchFamily="18" charset="0"/>
              </a:rPr>
              <a:t>	u	u	_	7	</a:t>
            </a:r>
            <a:r>
              <a:rPr lang="en-US" sz="1200" dirty="0" err="1">
                <a:latin typeface="SimSun" panose="02010600030101010101" pitchFamily="2" charset="-122"/>
                <a:ea typeface="SimSun" panose="02010600030101010101" pitchFamily="2" charset="-122"/>
                <a:cs typeface="Times New Roman" panose="02020603050405020304" pitchFamily="18" charset="0"/>
              </a:rPr>
              <a:t>右附加关系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9	</a:t>
            </a:r>
            <a:r>
              <a:rPr lang="en-US" sz="1200" dirty="0" err="1">
                <a:latin typeface="SimSun" panose="02010600030101010101" pitchFamily="2" charset="-122"/>
                <a:ea typeface="SimSun" panose="02010600030101010101" pitchFamily="2" charset="-122"/>
                <a:cs typeface="Times New Roman" panose="02020603050405020304" pitchFamily="18" charset="0"/>
              </a:rPr>
              <a:t>把</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把</a:t>
            </a:r>
            <a:r>
              <a:rPr lang="en-US" sz="1200" dirty="0">
                <a:latin typeface="Consolas" panose="020B0609020204030204" pitchFamily="49" charset="0"/>
                <a:ea typeface="SimSun" panose="02010600030101010101" pitchFamily="2" charset="-122"/>
                <a:cs typeface="Times New Roman" panose="02020603050405020304" pitchFamily="18" charset="0"/>
              </a:rPr>
              <a:t>	p	p	_	16	</a:t>
            </a:r>
            <a:r>
              <a:rPr lang="en-US" sz="1200" dirty="0" err="1">
                <a:latin typeface="SimSun" panose="02010600030101010101" pitchFamily="2" charset="-122"/>
                <a:ea typeface="SimSun" panose="02010600030101010101" pitchFamily="2" charset="-122"/>
                <a:cs typeface="Times New Roman" panose="02020603050405020304" pitchFamily="18" charset="0"/>
              </a:rPr>
              <a:t>状中结构</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10	</a:t>
            </a:r>
            <a:r>
              <a:rPr lang="en-US" sz="1200" dirty="0" err="1">
                <a:latin typeface="SimSun" panose="02010600030101010101" pitchFamily="2" charset="-122"/>
                <a:ea typeface="SimSun" panose="02010600030101010101" pitchFamily="2" charset="-122"/>
                <a:cs typeface="Times New Roman" panose="02020603050405020304" pitchFamily="18" charset="0"/>
              </a:rPr>
              <a:t>画</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画</a:t>
            </a:r>
            <a:r>
              <a:rPr lang="en-US" sz="1200" dirty="0">
                <a:latin typeface="Consolas" panose="020B0609020204030204" pitchFamily="49" charset="0"/>
                <a:ea typeface="SimSun" panose="02010600030101010101" pitchFamily="2" charset="-122"/>
                <a:cs typeface="Times New Roman" panose="02020603050405020304" pitchFamily="18" charset="0"/>
              </a:rPr>
              <a:t>	v	v	_	9	</a:t>
            </a:r>
            <a:r>
              <a:rPr lang="en-US" sz="1200" dirty="0" err="1">
                <a:latin typeface="SimSun" panose="02010600030101010101" pitchFamily="2" charset="-122"/>
                <a:ea typeface="SimSun" panose="02010600030101010101" pitchFamily="2" charset="-122"/>
                <a:cs typeface="Times New Roman" panose="02020603050405020304" pitchFamily="18" charset="0"/>
              </a:rPr>
              <a:t>介宾关系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11	</a:t>
            </a:r>
            <a:r>
              <a:rPr lang="en-US" sz="1200" dirty="0" err="1">
                <a:latin typeface="SimSun" panose="02010600030101010101" pitchFamily="2" charset="-122"/>
                <a:ea typeface="SimSun" panose="02010600030101010101" pitchFamily="2" charset="-122"/>
                <a:cs typeface="Times New Roman" panose="02020603050405020304" pitchFamily="18" charset="0"/>
              </a:rPr>
              <a:t>雄鹰</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雄鹰</a:t>
            </a:r>
            <a:r>
              <a:rPr lang="en-US" sz="1200" dirty="0">
                <a:latin typeface="Consolas" panose="020B0609020204030204" pitchFamily="49" charset="0"/>
                <a:ea typeface="SimSun" panose="02010600030101010101" pitchFamily="2" charset="-122"/>
                <a:cs typeface="Times New Roman" panose="02020603050405020304" pitchFamily="18" charset="0"/>
              </a:rPr>
              <a:t>	n	n	_	10	</a:t>
            </a:r>
            <a:r>
              <a:rPr lang="en-US" sz="1200" dirty="0" err="1">
                <a:latin typeface="SimSun" panose="02010600030101010101" pitchFamily="2" charset="-122"/>
                <a:ea typeface="SimSun" panose="02010600030101010101" pitchFamily="2" charset="-122"/>
                <a:cs typeface="Times New Roman" panose="02020603050405020304" pitchFamily="18" charset="0"/>
              </a:rPr>
              <a:t>动宾关系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12	</a:t>
            </a:r>
            <a:r>
              <a:rPr lang="en-US" sz="1200" dirty="0">
                <a:latin typeface="SimSun" panose="02010600030101010101" pitchFamily="2" charset="-122"/>
                <a:ea typeface="SimSun" panose="02010600030101010101" pitchFamily="2" charset="-122"/>
                <a:cs typeface="Times New Roman" panose="02020603050405020304" pitchFamily="18" charset="0"/>
              </a:rPr>
              <a:t>、</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a:latin typeface="SimSun" panose="02010600030101010101" pitchFamily="2" charset="-122"/>
                <a:ea typeface="SimSun" panose="02010600030101010101" pitchFamily="2" charset="-122"/>
                <a:cs typeface="Times New Roman" panose="02020603050405020304" pitchFamily="18" charset="0"/>
              </a:rPr>
              <a:t>、</a:t>
            </a:r>
            <a:r>
              <a:rPr lang="en-US" sz="1200" dirty="0">
                <a:latin typeface="Consolas" panose="020B0609020204030204" pitchFamily="49" charset="0"/>
                <a:ea typeface="SimSun" panose="02010600030101010101" pitchFamily="2" charset="-122"/>
                <a:cs typeface="Times New Roman" panose="02020603050405020304" pitchFamily="18" charset="0"/>
              </a:rPr>
              <a:t>	wp	w	_	13	</a:t>
            </a:r>
            <a:r>
              <a:rPr lang="en-US" sz="1200" dirty="0" err="1">
                <a:latin typeface="SimSun" panose="02010600030101010101" pitchFamily="2" charset="-122"/>
                <a:ea typeface="SimSun" panose="02010600030101010101" pitchFamily="2" charset="-122"/>
                <a:cs typeface="Times New Roman" panose="02020603050405020304" pitchFamily="18" charset="0"/>
              </a:rPr>
              <a:t>标点符号</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13	</a:t>
            </a:r>
            <a:r>
              <a:rPr lang="en-US" sz="1200" dirty="0" err="1">
                <a:latin typeface="SimSun" panose="02010600030101010101" pitchFamily="2" charset="-122"/>
                <a:ea typeface="SimSun" panose="02010600030101010101" pitchFamily="2" charset="-122"/>
                <a:cs typeface="Times New Roman" panose="02020603050405020304" pitchFamily="18" charset="0"/>
              </a:rPr>
              <a:t>松鼠</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松鼠</a:t>
            </a:r>
            <a:r>
              <a:rPr lang="en-US" sz="1200" dirty="0">
                <a:latin typeface="Consolas" panose="020B0609020204030204" pitchFamily="49" charset="0"/>
                <a:ea typeface="SimSun" panose="02010600030101010101" pitchFamily="2" charset="-122"/>
                <a:cs typeface="Times New Roman" panose="02020603050405020304" pitchFamily="18" charset="0"/>
              </a:rPr>
              <a:t>	n	n	_	11	</a:t>
            </a:r>
            <a:r>
              <a:rPr lang="en-US" sz="1200" dirty="0" err="1">
                <a:latin typeface="SimSun" panose="02010600030101010101" pitchFamily="2" charset="-122"/>
                <a:ea typeface="SimSun" panose="02010600030101010101" pitchFamily="2" charset="-122"/>
                <a:cs typeface="Times New Roman" panose="02020603050405020304" pitchFamily="18" charset="0"/>
              </a:rPr>
              <a:t>并列关系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14	</a:t>
            </a:r>
            <a:r>
              <a:rPr lang="en-US" sz="1200" dirty="0" err="1">
                <a:latin typeface="SimSun" panose="02010600030101010101" pitchFamily="2" charset="-122"/>
                <a:ea typeface="SimSun" panose="02010600030101010101" pitchFamily="2" charset="-122"/>
                <a:cs typeface="Times New Roman" panose="02020603050405020304" pitchFamily="18" charset="0"/>
              </a:rPr>
              <a:t>和</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和</a:t>
            </a:r>
            <a:r>
              <a:rPr lang="en-US" sz="1200" dirty="0">
                <a:latin typeface="Consolas" panose="020B0609020204030204" pitchFamily="49" charset="0"/>
                <a:ea typeface="SimSun" panose="02010600030101010101" pitchFamily="2" charset="-122"/>
                <a:cs typeface="Times New Roman" panose="02020603050405020304" pitchFamily="18" charset="0"/>
              </a:rPr>
              <a:t>	c	c	_	15	</a:t>
            </a:r>
            <a:r>
              <a:rPr lang="en-US" sz="1200" dirty="0" err="1">
                <a:latin typeface="SimSun" panose="02010600030101010101" pitchFamily="2" charset="-122"/>
                <a:ea typeface="SimSun" panose="02010600030101010101" pitchFamily="2" charset="-122"/>
                <a:cs typeface="Times New Roman" panose="02020603050405020304" pitchFamily="18" charset="0"/>
              </a:rPr>
              <a:t>左附加关系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15	</a:t>
            </a:r>
            <a:r>
              <a:rPr lang="en-US" sz="1200" dirty="0" err="1">
                <a:latin typeface="SimSun" panose="02010600030101010101" pitchFamily="2" charset="-122"/>
                <a:ea typeface="SimSun" panose="02010600030101010101" pitchFamily="2" charset="-122"/>
                <a:cs typeface="Times New Roman" panose="02020603050405020304" pitchFamily="18" charset="0"/>
              </a:rPr>
              <a:t>麻雀</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麻雀</a:t>
            </a:r>
            <a:r>
              <a:rPr lang="en-US" sz="1200" dirty="0">
                <a:latin typeface="Consolas" panose="020B0609020204030204" pitchFamily="49" charset="0"/>
                <a:ea typeface="SimSun" panose="02010600030101010101" pitchFamily="2" charset="-122"/>
                <a:cs typeface="Times New Roman" panose="02020603050405020304" pitchFamily="18" charset="0"/>
              </a:rPr>
              <a:t>	n	n	_	11	</a:t>
            </a:r>
            <a:r>
              <a:rPr lang="en-US" sz="1200" dirty="0" err="1">
                <a:latin typeface="SimSun" panose="02010600030101010101" pitchFamily="2" charset="-122"/>
                <a:ea typeface="SimSun" panose="02010600030101010101" pitchFamily="2" charset="-122"/>
                <a:cs typeface="Times New Roman" panose="02020603050405020304" pitchFamily="18" charset="0"/>
              </a:rPr>
              <a:t>并列关系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16	</a:t>
            </a:r>
            <a:r>
              <a:rPr lang="en-US" sz="1200" dirty="0" err="1">
                <a:latin typeface="SimSun" panose="02010600030101010101" pitchFamily="2" charset="-122"/>
                <a:ea typeface="SimSun" panose="02010600030101010101" pitchFamily="2" charset="-122"/>
                <a:cs typeface="Times New Roman" panose="02020603050405020304" pitchFamily="18" charset="0"/>
              </a:rPr>
              <a:t>作为</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作为</a:t>
            </a:r>
            <a:r>
              <a:rPr lang="en-US" sz="1200" dirty="0">
                <a:latin typeface="Consolas" panose="020B0609020204030204" pitchFamily="49" charset="0"/>
                <a:ea typeface="SimSun" panose="02010600030101010101" pitchFamily="2" charset="-122"/>
                <a:cs typeface="Times New Roman" panose="02020603050405020304" pitchFamily="18" charset="0"/>
              </a:rPr>
              <a:t>	v	v	_	7	</a:t>
            </a:r>
            <a:r>
              <a:rPr lang="en-US" sz="1200" dirty="0" err="1">
                <a:latin typeface="SimSun" panose="02010600030101010101" pitchFamily="2" charset="-122"/>
                <a:ea typeface="SimSun" panose="02010600030101010101" pitchFamily="2" charset="-122"/>
                <a:cs typeface="Times New Roman" panose="02020603050405020304" pitchFamily="18" charset="0"/>
              </a:rPr>
              <a:t>动宾关系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17	</a:t>
            </a:r>
            <a:r>
              <a:rPr lang="en-US" sz="1200" dirty="0" err="1">
                <a:latin typeface="SimSun" panose="02010600030101010101" pitchFamily="2" charset="-122"/>
                <a:ea typeface="SimSun" panose="02010600030101010101" pitchFamily="2" charset="-122"/>
                <a:cs typeface="Times New Roman" panose="02020603050405020304" pitchFamily="18" charset="0"/>
              </a:rPr>
              <a:t>主攻</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主攻</a:t>
            </a:r>
            <a:r>
              <a:rPr lang="en-US" sz="1200" dirty="0">
                <a:latin typeface="Consolas" panose="020B0609020204030204" pitchFamily="49" charset="0"/>
                <a:ea typeface="SimSun" panose="02010600030101010101" pitchFamily="2" charset="-122"/>
                <a:cs typeface="Times New Roman" panose="02020603050405020304" pitchFamily="18" charset="0"/>
              </a:rPr>
              <a:t>	v	</a:t>
            </a:r>
            <a:r>
              <a:rPr lang="en-US" sz="1200" dirty="0" err="1">
                <a:latin typeface="Consolas" panose="020B0609020204030204" pitchFamily="49" charset="0"/>
                <a:ea typeface="SimSun" panose="02010600030101010101" pitchFamily="2" charset="-122"/>
                <a:cs typeface="Times New Roman" panose="02020603050405020304" pitchFamily="18" charset="0"/>
              </a:rPr>
              <a:t>vn</a:t>
            </a:r>
            <a:r>
              <a:rPr lang="en-US" sz="1200" dirty="0">
                <a:latin typeface="Consolas" panose="020B0609020204030204" pitchFamily="49" charset="0"/>
                <a:ea typeface="SimSun" panose="02010600030101010101" pitchFamily="2" charset="-122"/>
                <a:cs typeface="Times New Roman" panose="02020603050405020304" pitchFamily="18" charset="0"/>
              </a:rPr>
              <a:t>	_	18	</a:t>
            </a:r>
            <a:r>
              <a:rPr lang="en-US" sz="1200" dirty="0" err="1">
                <a:latin typeface="SimSun" panose="02010600030101010101" pitchFamily="2" charset="-122"/>
                <a:ea typeface="SimSun" panose="02010600030101010101" pitchFamily="2" charset="-122"/>
                <a:cs typeface="Times New Roman" panose="02020603050405020304" pitchFamily="18" charset="0"/>
              </a:rPr>
              <a:t>定中关系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18	</a:t>
            </a:r>
            <a:r>
              <a:rPr lang="en-US" sz="1200" dirty="0" err="1">
                <a:latin typeface="SimSun" panose="02010600030101010101" pitchFamily="2" charset="-122"/>
                <a:ea typeface="SimSun" panose="02010600030101010101" pitchFamily="2" charset="-122"/>
                <a:cs typeface="Times New Roman" panose="02020603050405020304" pitchFamily="18" charset="0"/>
              </a:rPr>
              <a:t>目标</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err="1">
                <a:latin typeface="SimSun" panose="02010600030101010101" pitchFamily="2" charset="-122"/>
                <a:ea typeface="SimSun" panose="02010600030101010101" pitchFamily="2" charset="-122"/>
                <a:cs typeface="Times New Roman" panose="02020603050405020304" pitchFamily="18" charset="0"/>
              </a:rPr>
              <a:t>目标</a:t>
            </a:r>
            <a:r>
              <a:rPr lang="en-US" sz="1200" dirty="0">
                <a:latin typeface="Consolas" panose="020B0609020204030204" pitchFamily="49" charset="0"/>
                <a:ea typeface="SimSun" panose="02010600030101010101" pitchFamily="2" charset="-122"/>
                <a:cs typeface="Times New Roman" panose="02020603050405020304" pitchFamily="18" charset="0"/>
              </a:rPr>
              <a:t>	n	n	_	16	</a:t>
            </a:r>
            <a:r>
              <a:rPr lang="en-US" sz="1200" dirty="0" err="1">
                <a:latin typeface="SimSun" panose="02010600030101010101" pitchFamily="2" charset="-122"/>
                <a:ea typeface="SimSun" panose="02010600030101010101" pitchFamily="2" charset="-122"/>
                <a:cs typeface="Times New Roman" panose="02020603050405020304" pitchFamily="18" charset="0"/>
              </a:rPr>
              <a:t>动宾关系</a:t>
            </a:r>
            <a:r>
              <a:rPr lang="en-US" sz="1200" dirty="0">
                <a:latin typeface="Consolas" panose="020B0609020204030204" pitchFamily="49" charset="0"/>
                <a:ea typeface="SimSun" panose="02010600030101010101" pitchFamily="2" charset="-122"/>
                <a:cs typeface="Times New Roman" panose="02020603050405020304" pitchFamily="18" charset="0"/>
              </a:rPr>
              <a:t>	_	_</a:t>
            </a:r>
            <a:br>
              <a:rPr lang="en-US" sz="1200" dirty="0">
                <a:latin typeface="Consolas" panose="020B0609020204030204" pitchFamily="49" charset="0"/>
                <a:ea typeface="SimSun" panose="02010600030101010101" pitchFamily="2" charset="-122"/>
                <a:cs typeface="Times New Roman" panose="02020603050405020304" pitchFamily="18" charset="0"/>
              </a:rPr>
            </a:br>
            <a:r>
              <a:rPr lang="en-US" sz="1200" dirty="0">
                <a:latin typeface="Consolas" panose="020B0609020204030204" pitchFamily="49" charset="0"/>
                <a:ea typeface="SimSun" panose="02010600030101010101" pitchFamily="2" charset="-122"/>
                <a:cs typeface="Times New Roman" panose="02020603050405020304" pitchFamily="18" charset="0"/>
              </a:rPr>
              <a:t>19	</a:t>
            </a:r>
            <a:r>
              <a:rPr lang="en-US" sz="1200" dirty="0">
                <a:latin typeface="SimSun" panose="02010600030101010101" pitchFamily="2" charset="-122"/>
                <a:ea typeface="SimSun" panose="02010600030101010101" pitchFamily="2" charset="-122"/>
                <a:cs typeface="Times New Roman" panose="02020603050405020304" pitchFamily="18" charset="0"/>
              </a:rPr>
              <a:t>。</a:t>
            </a:r>
            <a:r>
              <a:rPr lang="en-US" sz="1200" dirty="0">
                <a:latin typeface="Consolas" panose="020B0609020204030204" pitchFamily="49" charset="0"/>
                <a:ea typeface="SimSun" panose="02010600030101010101" pitchFamily="2" charset="-122"/>
                <a:cs typeface="Times New Roman" panose="02020603050405020304" pitchFamily="18" charset="0"/>
              </a:rPr>
              <a:t>	</a:t>
            </a:r>
            <a:r>
              <a:rPr lang="en-US" sz="1200" dirty="0">
                <a:latin typeface="SimSun" panose="02010600030101010101" pitchFamily="2" charset="-122"/>
                <a:ea typeface="SimSun" panose="02010600030101010101" pitchFamily="2" charset="-122"/>
                <a:cs typeface="Times New Roman" panose="02020603050405020304" pitchFamily="18" charset="0"/>
              </a:rPr>
              <a:t>。</a:t>
            </a:r>
            <a:r>
              <a:rPr lang="en-US" sz="1200" dirty="0">
                <a:latin typeface="Consolas" panose="020B0609020204030204" pitchFamily="49" charset="0"/>
                <a:ea typeface="SimSun" panose="02010600030101010101" pitchFamily="2" charset="-122"/>
                <a:cs typeface="Times New Roman" panose="02020603050405020304" pitchFamily="18" charset="0"/>
              </a:rPr>
              <a:t>	wp	w	_	5	</a:t>
            </a:r>
            <a:r>
              <a:rPr lang="en-US" sz="1200" dirty="0" err="1">
                <a:latin typeface="SimSun" panose="02010600030101010101" pitchFamily="2" charset="-122"/>
                <a:ea typeface="SimSun" panose="02010600030101010101" pitchFamily="2" charset="-122"/>
                <a:cs typeface="Times New Roman" panose="02020603050405020304" pitchFamily="18" charset="0"/>
              </a:rPr>
              <a:t>标点符号</a:t>
            </a:r>
            <a:r>
              <a:rPr lang="en-US" sz="1200" dirty="0">
                <a:latin typeface="Consolas" panose="020B0609020204030204" pitchFamily="49" charset="0"/>
                <a:ea typeface="SimSun" panose="02010600030101010101" pitchFamily="2" charset="-122"/>
                <a:cs typeface="Times New Roman" panose="02020603050405020304" pitchFamily="18" charset="0"/>
              </a:rPr>
              <a:t>	_	_</a:t>
            </a:r>
          </a:p>
        </p:txBody>
      </p:sp>
    </p:spTree>
    <p:extLst>
      <p:ext uri="{BB962C8B-B14F-4D97-AF65-F5344CB8AC3E}">
        <p14:creationId xmlns:p14="http://schemas.microsoft.com/office/powerpoint/2010/main" val="3376521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两个常用的特征提取器</a:t>
            </a:r>
            <a:endParaRPr lang="en-US" altLang="zh-CN" dirty="0"/>
          </a:p>
          <a:p>
            <a:pPr lvl="1">
              <a:spcBef>
                <a:spcPts val="900"/>
              </a:spcBef>
              <a:spcAft>
                <a:spcPts val="900"/>
              </a:spcAft>
            </a:pPr>
            <a:r>
              <a:rPr lang="zh-CN" altLang="en-US" dirty="0">
                <a:latin typeface="Cambria" panose="02040503050406030204" pitchFamily="18" charset="0"/>
                <a:cs typeface="Times New Roman" panose="02020603050405020304" pitchFamily="18" charset="0"/>
              </a:rPr>
              <a:t>用于时序数据的递归神经网络</a:t>
            </a:r>
            <a:r>
              <a:rPr lang="en-US" dirty="0">
                <a:latin typeface="Cambria" panose="02040503050406030204" pitchFamily="18" charset="0"/>
                <a:cs typeface="Times New Roman" panose="02020603050405020304" pitchFamily="18" charset="0"/>
              </a:rPr>
              <a:t>RNN</a:t>
            </a:r>
          </a:p>
          <a:p>
            <a:pPr lvl="1">
              <a:spcBef>
                <a:spcPts val="900"/>
              </a:spcBef>
              <a:spcAft>
                <a:spcPts val="900"/>
              </a:spcAft>
            </a:pPr>
            <a:r>
              <a:rPr lang="zh-CN" altLang="en-US" dirty="0">
                <a:latin typeface="Cambria" panose="02040503050406030204" pitchFamily="18" charset="0"/>
                <a:cs typeface="Times New Roman" panose="02020603050405020304" pitchFamily="18" charset="0"/>
              </a:rPr>
              <a:t>用于空间数据的卷积神经网络</a:t>
            </a:r>
            <a:r>
              <a:rPr lang="en-US" dirty="0">
                <a:latin typeface="Cambria" panose="02040503050406030204" pitchFamily="18" charset="0"/>
                <a:cs typeface="Times New Roman" panose="02020603050405020304" pitchFamily="18" charset="0"/>
              </a:rPr>
              <a:t>CNN</a:t>
            </a:r>
          </a:p>
          <a:p>
            <a:pPr>
              <a:spcBef>
                <a:spcPts val="900"/>
              </a:spcBef>
              <a:spcAft>
                <a:spcPts val="900"/>
              </a:spcAft>
            </a:pPr>
            <a:r>
              <a:rPr lang="zh-CN" altLang="en-US" dirty="0">
                <a:latin typeface="Cambria" panose="02040503050406030204" pitchFamily="18" charset="0"/>
                <a:cs typeface="Times New Roman" panose="02020603050405020304" pitchFamily="18" charset="0"/>
              </a:rPr>
              <a:t>词嵌入预训练</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en-US" dirty="0" err="1">
                <a:latin typeface="Cambria" panose="02040503050406030204" pitchFamily="18" charset="0"/>
                <a:cs typeface="Times New Roman" panose="02020603050405020304" pitchFamily="18" charset="0"/>
              </a:rPr>
              <a:t>fastText</a:t>
            </a:r>
            <a:endParaRPr lang="en-US" dirty="0">
              <a:latin typeface="Cambria" panose="02040503050406030204" pitchFamily="18" charset="0"/>
              <a:cs typeface="Times New Roman" panose="02020603050405020304" pitchFamily="18" charset="0"/>
            </a:endParaRPr>
          </a:p>
          <a:p>
            <a:pPr lvl="1">
              <a:spcBef>
                <a:spcPts val="900"/>
              </a:spcBef>
              <a:spcAft>
                <a:spcPts val="900"/>
              </a:spcAft>
            </a:pPr>
            <a:r>
              <a:rPr lang="en-US" dirty="0" err="1">
                <a:latin typeface="Cambria" panose="02040503050406030204" pitchFamily="18" charset="0"/>
                <a:cs typeface="Times New Roman" panose="02020603050405020304" pitchFamily="18" charset="0"/>
              </a:rPr>
              <a:t>ELMo</a:t>
            </a:r>
            <a:endParaRPr lang="en-US" dirty="0">
              <a:latin typeface="Cambria" panose="02040503050406030204" pitchFamily="18" charset="0"/>
              <a:cs typeface="Times New Roman" panose="02020603050405020304" pitchFamily="18" charset="0"/>
            </a:endParaRPr>
          </a:p>
          <a:p>
            <a:pPr lvl="1">
              <a:spcBef>
                <a:spcPts val="900"/>
              </a:spcBef>
              <a:spcAft>
                <a:spcPts val="900"/>
              </a:spcAft>
            </a:pPr>
            <a:r>
              <a:rPr lang="en-US" dirty="0" err="1">
                <a:latin typeface="Cambria" panose="02040503050406030204" pitchFamily="18" charset="0"/>
                <a:cs typeface="Times New Roman" panose="02020603050405020304" pitchFamily="18" charset="0"/>
              </a:rPr>
              <a:t>Contexutal</a:t>
            </a:r>
            <a:r>
              <a:rPr lang="en-US" dirty="0">
                <a:latin typeface="Cambria" panose="02040503050406030204" pitchFamily="18" charset="0"/>
                <a:cs typeface="Times New Roman" panose="02020603050405020304" pitchFamily="18" charset="0"/>
              </a:rPr>
              <a:t> String Embedding</a:t>
            </a: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915947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52578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正如词向量的预训练一样，许多网络不再是从零开始随机游走头撞南墙，而是从大规模非结构化数据中预先学习到许多结构</a:t>
            </a: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BE465821-40F1-A94F-A99B-F9E5E05EA701}"/>
              </a:ext>
            </a:extLst>
          </p:cNvPr>
          <p:cNvPicPr>
            <a:picLocks noChangeAspect="1"/>
          </p:cNvPicPr>
          <p:nvPr/>
        </p:nvPicPr>
        <p:blipFill>
          <a:blip r:embed="rId5"/>
          <a:stretch>
            <a:fillRect/>
          </a:stretch>
        </p:blipFill>
        <p:spPr>
          <a:xfrm>
            <a:off x="7159731" y="1651749"/>
            <a:ext cx="2549204" cy="4525214"/>
          </a:xfrm>
          <a:prstGeom prst="rect">
            <a:avLst/>
          </a:prstGeom>
        </p:spPr>
      </p:pic>
    </p:spTree>
    <p:extLst>
      <p:ext uri="{BB962C8B-B14F-4D97-AF65-F5344CB8AC3E}">
        <p14:creationId xmlns:p14="http://schemas.microsoft.com/office/powerpoint/2010/main" val="3737219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基于</a:t>
            </a:r>
            <a:r>
              <a:rPr lang="en-US" altLang="zh-CN" sz="2400" dirty="0">
                <a:latin typeface="Cambria" panose="02040503050406030204" pitchFamily="18" charset="0"/>
                <a:cs typeface="Times New Roman" panose="02020603050405020304" pitchFamily="18" charset="0"/>
              </a:rPr>
              <a:t>Transformer</a:t>
            </a:r>
            <a:r>
              <a:rPr lang="zh-CN" altLang="en-US" dirty="0"/>
              <a:t>的预训练语言模型</a:t>
            </a:r>
            <a:endParaRPr lang="en-US" altLang="zh-CN" dirty="0"/>
          </a:p>
          <a:p>
            <a:pPr lvl="1">
              <a:spcBef>
                <a:spcPts val="900"/>
              </a:spcBef>
              <a:spcAft>
                <a:spcPts val="900"/>
              </a:spcAft>
            </a:pPr>
            <a:r>
              <a:rPr lang="en-US" altLang="zh-CN" dirty="0">
                <a:latin typeface="Cambria" panose="02040503050406030204" pitchFamily="18" charset="0"/>
                <a:cs typeface="Times New Roman" panose="02020603050405020304" pitchFamily="18" charset="0"/>
              </a:rPr>
              <a:t>GPT</a:t>
            </a:r>
          </a:p>
          <a:p>
            <a:pPr lvl="1">
              <a:spcBef>
                <a:spcPts val="900"/>
              </a:spcBef>
              <a:spcAft>
                <a:spcPts val="900"/>
              </a:spcAft>
            </a:pPr>
            <a:r>
              <a:rPr lang="en-US" altLang="zh-CN" dirty="0">
                <a:latin typeface="Cambria" panose="02040503050406030204" pitchFamily="18" charset="0"/>
                <a:cs typeface="Times New Roman" panose="02020603050405020304" pitchFamily="18" charset="0"/>
              </a:rPr>
              <a:t>BERT</a:t>
            </a:r>
          </a:p>
          <a:p>
            <a:pPr lvl="2">
              <a:spcBef>
                <a:spcPts val="900"/>
              </a:spcBef>
              <a:spcAft>
                <a:spcPts val="900"/>
              </a:spcAft>
            </a:pPr>
            <a:r>
              <a:rPr lang="en-US" dirty="0" err="1">
                <a:latin typeface="Cambria" panose="02040503050406030204" pitchFamily="18" charset="0"/>
                <a:cs typeface="Times New Roman" panose="02020603050405020304" pitchFamily="18" charset="0"/>
              </a:rPr>
              <a:t>RoBERT</a:t>
            </a:r>
            <a:endParaRPr lang="en-US" dirty="0">
              <a:latin typeface="Cambria" panose="02040503050406030204" pitchFamily="18" charset="0"/>
              <a:cs typeface="Times New Roman" panose="02020603050405020304" pitchFamily="18" charset="0"/>
            </a:endParaRPr>
          </a:p>
          <a:p>
            <a:pPr lvl="2">
              <a:spcBef>
                <a:spcPts val="900"/>
              </a:spcBef>
              <a:spcAft>
                <a:spcPts val="900"/>
              </a:spcAft>
            </a:pPr>
            <a:r>
              <a:rPr lang="en-US" dirty="0">
                <a:latin typeface="Cambria" panose="02040503050406030204" pitchFamily="18" charset="0"/>
                <a:cs typeface="Times New Roman" panose="02020603050405020304" pitchFamily="18" charset="0"/>
              </a:rPr>
              <a:t>ALBERT</a:t>
            </a:r>
          </a:p>
          <a:p>
            <a:pPr lvl="1">
              <a:spcBef>
                <a:spcPts val="900"/>
              </a:spcBef>
              <a:spcAft>
                <a:spcPts val="900"/>
              </a:spcAft>
            </a:pPr>
            <a:r>
              <a:rPr lang="en-US" dirty="0" err="1">
                <a:latin typeface="Cambria" panose="02040503050406030204" pitchFamily="18" charset="0"/>
                <a:cs typeface="Times New Roman" panose="02020603050405020304" pitchFamily="18" charset="0"/>
              </a:rPr>
              <a:t>XLNet</a:t>
            </a:r>
            <a:endParaRPr lang="en-US" dirty="0">
              <a:latin typeface="Cambria" panose="02040503050406030204" pitchFamily="18" charset="0"/>
              <a:cs typeface="Times New Roman" panose="02020603050405020304" pitchFamily="18" charset="0"/>
            </a:endParaRPr>
          </a:p>
          <a:p>
            <a:pPr lvl="1">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71C186AB-8334-1B4F-98B9-AC0510A8001E}"/>
              </a:ext>
            </a:extLst>
          </p:cNvPr>
          <p:cNvPicPr>
            <a:picLocks noChangeAspect="1"/>
          </p:cNvPicPr>
          <p:nvPr/>
        </p:nvPicPr>
        <p:blipFill>
          <a:blip r:embed="rId5"/>
          <a:stretch>
            <a:fillRect/>
          </a:stretch>
        </p:blipFill>
        <p:spPr>
          <a:xfrm>
            <a:off x="7797800" y="2371169"/>
            <a:ext cx="3175000" cy="2425700"/>
          </a:xfrm>
          <a:prstGeom prst="rect">
            <a:avLst/>
          </a:prstGeom>
        </p:spPr>
      </p:pic>
    </p:spTree>
    <p:extLst>
      <p:ext uri="{BB962C8B-B14F-4D97-AF65-F5344CB8AC3E}">
        <p14:creationId xmlns:p14="http://schemas.microsoft.com/office/powerpoint/2010/main" val="1008042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序列标注</a:t>
            </a:r>
            <a:endParaRPr lang="en-US" altLang="zh-CN" dirty="0"/>
          </a:p>
          <a:p>
            <a:pPr lvl="1">
              <a:spcBef>
                <a:spcPts val="900"/>
              </a:spcBef>
              <a:spcAft>
                <a:spcPts val="900"/>
              </a:spcAft>
            </a:pPr>
            <a:r>
              <a:rPr lang="en-US" dirty="0" err="1">
                <a:latin typeface="Cambria" panose="02040503050406030204" pitchFamily="18" charset="0"/>
                <a:cs typeface="Times New Roman" panose="02020603050405020304" pitchFamily="18" charset="0"/>
              </a:rPr>
              <a:t>BiLSTM</a:t>
            </a:r>
            <a:r>
              <a:rPr lang="en-US" dirty="0">
                <a:latin typeface="Cambria" panose="02040503050406030204" pitchFamily="18" charset="0"/>
                <a:cs typeface="Times New Roman" panose="02020603050405020304" pitchFamily="18" charset="0"/>
              </a:rPr>
              <a:t>-CRF</a:t>
            </a:r>
          </a:p>
          <a:p>
            <a:pPr lvl="1">
              <a:spcBef>
                <a:spcPts val="900"/>
              </a:spcBef>
              <a:spcAft>
                <a:spcPts val="900"/>
              </a:spcAft>
            </a:pPr>
            <a:r>
              <a:rPr lang="en-US" dirty="0">
                <a:latin typeface="Cambria" panose="02040503050406030204" pitchFamily="18" charset="0"/>
                <a:cs typeface="Times New Roman" panose="02020603050405020304" pitchFamily="18" charset="0"/>
              </a:rPr>
              <a:t>Flair</a:t>
            </a:r>
          </a:p>
          <a:p>
            <a:pPr>
              <a:spcBef>
                <a:spcPts val="900"/>
              </a:spcBef>
              <a:spcAft>
                <a:spcPts val="900"/>
              </a:spcAft>
            </a:pPr>
            <a:r>
              <a:rPr lang="zh-CN" altLang="en-US" dirty="0">
                <a:latin typeface="Cambria" panose="02040503050406030204" pitchFamily="18" charset="0"/>
                <a:cs typeface="Times New Roman" panose="02020603050405020304" pitchFamily="18" charset="0"/>
              </a:rPr>
              <a:t>依存分析</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en-US" dirty="0" err="1">
                <a:latin typeface="Cambria" panose="02040503050406030204" pitchFamily="18" charset="0"/>
                <a:cs typeface="Times New Roman" panose="02020603050405020304" pitchFamily="18" charset="0"/>
              </a:rPr>
              <a:t>BiAffineAttention</a:t>
            </a:r>
            <a:endParaRPr lang="en-US" dirty="0">
              <a:latin typeface="Cambria" panose="02040503050406030204" pitchFamily="18" charset="0"/>
              <a:cs typeface="Times New Roman" panose="02020603050405020304" pitchFamily="18" charset="0"/>
            </a:endParaRPr>
          </a:p>
          <a:p>
            <a:pPr lvl="1">
              <a:spcBef>
                <a:spcPts val="900"/>
              </a:spcBef>
              <a:spcAft>
                <a:spcPts val="900"/>
              </a:spcAft>
            </a:pPr>
            <a:r>
              <a:rPr lang="en-US" dirty="0" err="1">
                <a:latin typeface="Cambria" panose="02040503050406030204" pitchFamily="18" charset="0"/>
                <a:cs typeface="Times New Roman" panose="02020603050405020304" pitchFamily="18" charset="0"/>
              </a:rPr>
              <a:t>BiAffineAttention+BERT</a:t>
            </a: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B7594358-763F-B24B-8DD0-ABCA0668F9B4}"/>
              </a:ext>
            </a:extLst>
          </p:cNvPr>
          <p:cNvPicPr>
            <a:picLocks noChangeAspect="1"/>
          </p:cNvPicPr>
          <p:nvPr/>
        </p:nvPicPr>
        <p:blipFill>
          <a:blip r:embed="rId5"/>
          <a:stretch>
            <a:fillRect/>
          </a:stretch>
        </p:blipFill>
        <p:spPr>
          <a:xfrm>
            <a:off x="5755480" y="1756980"/>
            <a:ext cx="6096001" cy="3303985"/>
          </a:xfrm>
          <a:prstGeom prst="rect">
            <a:avLst/>
          </a:prstGeom>
        </p:spPr>
      </p:pic>
      <p:sp>
        <p:nvSpPr>
          <p:cNvPr id="5" name="Rectangle 4">
            <a:extLst>
              <a:ext uri="{FF2B5EF4-FFF2-40B4-BE49-F238E27FC236}">
                <a16:creationId xmlns:a16="http://schemas.microsoft.com/office/drawing/2014/main" id="{CEEC8CBA-012B-EE4C-94B9-2198A7630C59}"/>
              </a:ext>
            </a:extLst>
          </p:cNvPr>
          <p:cNvSpPr/>
          <p:nvPr/>
        </p:nvSpPr>
        <p:spPr>
          <a:xfrm>
            <a:off x="5755481" y="5237568"/>
            <a:ext cx="6096000" cy="400110"/>
          </a:xfrm>
          <a:prstGeom prst="rect">
            <a:avLst/>
          </a:prstGeom>
        </p:spPr>
        <p:txBody>
          <a:bodyPr>
            <a:spAutoFit/>
          </a:bodyPr>
          <a:lstStyle/>
          <a:p>
            <a:r>
              <a:rPr lang="en-US" sz="1000" dirty="0" err="1">
                <a:solidFill>
                  <a:srgbClr val="222222"/>
                </a:solidFill>
                <a:latin typeface="Arial" panose="020B0604020202020204" pitchFamily="34" charset="0"/>
              </a:rPr>
              <a:t>Dozat</a:t>
            </a:r>
            <a:r>
              <a:rPr lang="en-US" sz="1000" dirty="0">
                <a:solidFill>
                  <a:srgbClr val="222222"/>
                </a:solidFill>
                <a:latin typeface="Arial" panose="020B0604020202020204" pitchFamily="34" charset="0"/>
              </a:rPr>
              <a:t>, T., &amp; Manning, C. D. (2016). Deep biaffine attention for neural dependency parsing. </a:t>
            </a:r>
            <a:r>
              <a:rPr lang="en-US" sz="1000" i="1" dirty="0" err="1">
                <a:solidFill>
                  <a:srgbClr val="222222"/>
                </a:solidFill>
                <a:latin typeface="Arial" panose="020B0604020202020204" pitchFamily="34" charset="0"/>
              </a:rPr>
              <a:t>arXiv</a:t>
            </a:r>
            <a:r>
              <a:rPr lang="en-US" sz="1000" i="1" dirty="0">
                <a:solidFill>
                  <a:srgbClr val="222222"/>
                </a:solidFill>
                <a:latin typeface="Arial" panose="020B0604020202020204" pitchFamily="34" charset="0"/>
              </a:rPr>
              <a:t> preprint arXiv:1611.01734</a:t>
            </a:r>
            <a:r>
              <a:rPr lang="en-US" sz="1000" dirty="0">
                <a:solidFill>
                  <a:srgbClr val="222222"/>
                </a:solidFill>
                <a:latin typeface="Arial" panose="020B0604020202020204" pitchFamily="34" charset="0"/>
              </a:rPr>
              <a:t>.</a:t>
            </a:r>
            <a:endParaRPr lang="en-US" sz="1000" dirty="0"/>
          </a:p>
        </p:txBody>
      </p:sp>
    </p:spTree>
    <p:extLst>
      <p:ext uri="{BB962C8B-B14F-4D97-AF65-F5344CB8AC3E}">
        <p14:creationId xmlns:p14="http://schemas.microsoft.com/office/powerpoint/2010/main" val="1897950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自动问答和文档摘要等，在深度学习时代反而显得非常简单</a:t>
            </a:r>
            <a:endParaRPr lang="en-US" altLang="zh-CN" dirty="0"/>
          </a:p>
          <a:p>
            <a:pPr>
              <a:spcBef>
                <a:spcPts val="900"/>
              </a:spcBef>
              <a:spcAft>
                <a:spcPts val="900"/>
              </a:spcAft>
            </a:pPr>
            <a:r>
              <a:rPr lang="zh-CN" altLang="en-US" dirty="0">
                <a:latin typeface="Cambria" panose="02040503050406030204" pitchFamily="18" charset="0"/>
                <a:cs typeface="Times New Roman" panose="02020603050405020304" pitchFamily="18" charset="0"/>
              </a:rPr>
              <a:t>许多</a:t>
            </a:r>
            <a:r>
              <a:rPr lang="en-US" dirty="0">
                <a:latin typeface="Cambria" panose="02040503050406030204" pitchFamily="18" charset="0"/>
                <a:cs typeface="Times New Roman" panose="02020603050405020304" pitchFamily="18" charset="0"/>
              </a:rPr>
              <a:t>QA</a:t>
            </a:r>
            <a:r>
              <a:rPr lang="zh-CN" altLang="en-US" dirty="0">
                <a:latin typeface="Cambria" panose="02040503050406030204" pitchFamily="18" charset="0"/>
                <a:cs typeface="Times New Roman" panose="02020603050405020304" pitchFamily="18" charset="0"/>
              </a:rPr>
              <a:t>任务归结为衡量问题和备选答案之间的文本相似度</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文档摘要涉及的文本生成技术，又恰好是</a:t>
            </a:r>
            <a:r>
              <a:rPr lang="en-US" dirty="0">
                <a:latin typeface="Cambria" panose="02040503050406030204" pitchFamily="18" charset="0"/>
                <a:cs typeface="Times New Roman" panose="02020603050405020304" pitchFamily="18" charset="0"/>
              </a:rPr>
              <a:t>RNN</a:t>
            </a:r>
            <a:r>
              <a:rPr lang="zh-CN" altLang="en-US" dirty="0">
                <a:latin typeface="Cambria" panose="02040503050406030204" pitchFamily="18" charset="0"/>
                <a:cs typeface="Times New Roman" panose="02020603050405020304" pitchFamily="18" charset="0"/>
              </a:rPr>
              <a:t>语言模型所擅长的</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机器翻译领域，</a:t>
            </a:r>
            <a:r>
              <a:rPr lang="en-US" dirty="0">
                <a:latin typeface="Cambria" panose="02040503050406030204" pitchFamily="18" charset="0"/>
                <a:cs typeface="Times New Roman" panose="02020603050405020304" pitchFamily="18" charset="0"/>
              </a:rPr>
              <a:t>Google</a:t>
            </a:r>
            <a:r>
              <a:rPr lang="zh-CN" altLang="en-US" dirty="0">
                <a:latin typeface="Cambria" panose="02040503050406030204" pitchFamily="18" charset="0"/>
                <a:cs typeface="Times New Roman" panose="02020603050405020304" pitchFamily="18" charset="0"/>
              </a:rPr>
              <a:t>早已利用基于神经网络的机器翻译技术淘汰了基于短语的机器翻译技术</a:t>
            </a: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235991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5094127" cy="4351338"/>
          </a:xfrm>
        </p:spPr>
        <p:txBody>
          <a:bodyPr>
            <a:normAutofit/>
          </a:bodyPr>
          <a:lstStyle/>
          <a:p>
            <a:pPr>
              <a:spcBef>
                <a:spcPts val="900"/>
              </a:spcBef>
              <a:spcAft>
                <a:spcPts val="900"/>
              </a:spcAft>
            </a:pPr>
            <a:r>
              <a:rPr lang="zh-CN" altLang="en-US" dirty="0"/>
              <a:t>端到端的设计已经深入人心，有些学者甚至用一个损失函数将许多任务联合起来学习</a:t>
            </a: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58EC6ECE-DF89-BC4D-B9CF-A2A53D41BFE1}"/>
              </a:ext>
            </a:extLst>
          </p:cNvPr>
          <p:cNvPicPr>
            <a:picLocks noChangeAspect="1"/>
          </p:cNvPicPr>
          <p:nvPr/>
        </p:nvPicPr>
        <p:blipFill>
          <a:blip r:embed="rId5"/>
          <a:stretch>
            <a:fillRect/>
          </a:stretch>
        </p:blipFill>
        <p:spPr>
          <a:xfrm>
            <a:off x="6801564" y="1617596"/>
            <a:ext cx="4386993" cy="3867349"/>
          </a:xfrm>
          <a:prstGeom prst="rect">
            <a:avLst/>
          </a:prstGeom>
        </p:spPr>
      </p:pic>
      <p:sp>
        <p:nvSpPr>
          <p:cNvPr id="5" name="Rectangle 4">
            <a:extLst>
              <a:ext uri="{FF2B5EF4-FFF2-40B4-BE49-F238E27FC236}">
                <a16:creationId xmlns:a16="http://schemas.microsoft.com/office/drawing/2014/main" id="{51F21D1E-51AE-7A43-AA8A-FB4CB5ED1BAE}"/>
              </a:ext>
            </a:extLst>
          </p:cNvPr>
          <p:cNvSpPr/>
          <p:nvPr/>
        </p:nvSpPr>
        <p:spPr>
          <a:xfrm>
            <a:off x="5947060" y="5562636"/>
            <a:ext cx="6096000" cy="400110"/>
          </a:xfrm>
          <a:prstGeom prst="rect">
            <a:avLst/>
          </a:prstGeom>
        </p:spPr>
        <p:txBody>
          <a:bodyPr>
            <a:spAutoFit/>
          </a:bodyPr>
          <a:lstStyle/>
          <a:p>
            <a:r>
              <a:rPr lang="en-US" sz="1000" dirty="0">
                <a:solidFill>
                  <a:srgbClr val="222222"/>
                </a:solidFill>
                <a:latin typeface="Arial" panose="020B0604020202020204" pitchFamily="34" charset="0"/>
              </a:rPr>
              <a:t>Hashimoto, K., </a:t>
            </a:r>
            <a:r>
              <a:rPr lang="en-US" sz="1000" dirty="0" err="1">
                <a:solidFill>
                  <a:srgbClr val="222222"/>
                </a:solidFill>
                <a:latin typeface="Arial" panose="020B0604020202020204" pitchFamily="34" charset="0"/>
              </a:rPr>
              <a:t>Xiong</a:t>
            </a:r>
            <a:r>
              <a:rPr lang="en-US" sz="1000" dirty="0">
                <a:solidFill>
                  <a:srgbClr val="222222"/>
                </a:solidFill>
                <a:latin typeface="Arial" panose="020B0604020202020204" pitchFamily="34" charset="0"/>
              </a:rPr>
              <a:t>, C., </a:t>
            </a:r>
            <a:r>
              <a:rPr lang="en-US" sz="1000" dirty="0" err="1">
                <a:solidFill>
                  <a:srgbClr val="222222"/>
                </a:solidFill>
                <a:latin typeface="Arial" panose="020B0604020202020204" pitchFamily="34" charset="0"/>
              </a:rPr>
              <a:t>Tsuruoka</a:t>
            </a:r>
            <a:r>
              <a:rPr lang="en-US" sz="1000" dirty="0">
                <a:solidFill>
                  <a:srgbClr val="222222"/>
                </a:solidFill>
                <a:latin typeface="Arial" panose="020B0604020202020204" pitchFamily="34" charset="0"/>
              </a:rPr>
              <a:t>, Y., &amp; </a:t>
            </a:r>
            <a:r>
              <a:rPr lang="en-US" sz="1000" dirty="0" err="1">
                <a:solidFill>
                  <a:srgbClr val="222222"/>
                </a:solidFill>
                <a:latin typeface="Arial" panose="020B0604020202020204" pitchFamily="34" charset="0"/>
              </a:rPr>
              <a:t>Socher</a:t>
            </a:r>
            <a:r>
              <a:rPr lang="en-US" sz="1000" dirty="0">
                <a:solidFill>
                  <a:srgbClr val="222222"/>
                </a:solidFill>
                <a:latin typeface="Arial" panose="020B0604020202020204" pitchFamily="34" charset="0"/>
              </a:rPr>
              <a:t>, R. (2016). A joint many-task model: Growing a neural network for multiple </a:t>
            </a:r>
            <a:r>
              <a:rPr lang="en-US" sz="1000" dirty="0" err="1">
                <a:solidFill>
                  <a:srgbClr val="222222"/>
                </a:solidFill>
                <a:latin typeface="Arial" panose="020B0604020202020204" pitchFamily="34" charset="0"/>
              </a:rPr>
              <a:t>nlp</a:t>
            </a:r>
            <a:r>
              <a:rPr lang="en-US" sz="1000" dirty="0">
                <a:solidFill>
                  <a:srgbClr val="222222"/>
                </a:solidFill>
                <a:latin typeface="Arial" panose="020B0604020202020204" pitchFamily="34" charset="0"/>
              </a:rPr>
              <a:t> tasks. </a:t>
            </a:r>
            <a:r>
              <a:rPr lang="en-US" sz="1000" i="1" dirty="0" err="1">
                <a:solidFill>
                  <a:srgbClr val="222222"/>
                </a:solidFill>
                <a:latin typeface="Arial" panose="020B0604020202020204" pitchFamily="34" charset="0"/>
              </a:rPr>
              <a:t>arXiv</a:t>
            </a:r>
            <a:r>
              <a:rPr lang="en-US" sz="1000" i="1" dirty="0">
                <a:solidFill>
                  <a:srgbClr val="222222"/>
                </a:solidFill>
                <a:latin typeface="Arial" panose="020B0604020202020204" pitchFamily="34" charset="0"/>
              </a:rPr>
              <a:t> preprint arXiv:1611.01587</a:t>
            </a:r>
            <a:r>
              <a:rPr lang="en-US" sz="1000" dirty="0">
                <a:solidFill>
                  <a:srgbClr val="222222"/>
                </a:solidFill>
                <a:latin typeface="Arial" panose="020B0604020202020204" pitchFamily="34" charset="0"/>
              </a:rPr>
              <a:t>.</a:t>
            </a:r>
            <a:endParaRPr lang="en-US" sz="1000" dirty="0"/>
          </a:p>
        </p:txBody>
      </p:sp>
    </p:spTree>
    <p:extLst>
      <p:ext uri="{BB962C8B-B14F-4D97-AF65-F5344CB8AC3E}">
        <p14:creationId xmlns:p14="http://schemas.microsoft.com/office/powerpoint/2010/main" val="2684703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5094127" cy="4351338"/>
          </a:xfrm>
        </p:spPr>
        <p:txBody>
          <a:bodyPr>
            <a:normAutofit/>
          </a:bodyPr>
          <a:lstStyle/>
          <a:p>
            <a:pPr>
              <a:spcBef>
                <a:spcPts val="900"/>
              </a:spcBef>
              <a:spcAft>
                <a:spcPts val="900"/>
              </a:spcAft>
            </a:pPr>
            <a:r>
              <a:rPr lang="zh-CN" altLang="en-US" dirty="0"/>
              <a:t>有了向量，文本和图像之间的鸿沟被填平，出现了一些多模态的学习</a:t>
            </a: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58EC6ECE-DF89-BC4D-B9CF-A2A53D41BFE1}"/>
              </a:ext>
            </a:extLst>
          </p:cNvPr>
          <p:cNvPicPr>
            <a:picLocks noChangeAspect="1"/>
          </p:cNvPicPr>
          <p:nvPr/>
        </p:nvPicPr>
        <p:blipFill>
          <a:blip r:embed="rId5"/>
          <a:srcRect/>
          <a:stretch/>
        </p:blipFill>
        <p:spPr>
          <a:xfrm>
            <a:off x="6801564" y="2349909"/>
            <a:ext cx="4386993" cy="2402722"/>
          </a:xfrm>
          <a:prstGeom prst="rect">
            <a:avLst/>
          </a:prstGeom>
        </p:spPr>
      </p:pic>
      <p:sp>
        <p:nvSpPr>
          <p:cNvPr id="5" name="Rectangle 4">
            <a:extLst>
              <a:ext uri="{FF2B5EF4-FFF2-40B4-BE49-F238E27FC236}">
                <a16:creationId xmlns:a16="http://schemas.microsoft.com/office/drawing/2014/main" id="{51F21D1E-51AE-7A43-AA8A-FB4CB5ED1BAE}"/>
              </a:ext>
            </a:extLst>
          </p:cNvPr>
          <p:cNvSpPr/>
          <p:nvPr/>
        </p:nvSpPr>
        <p:spPr>
          <a:xfrm>
            <a:off x="5947060" y="5154380"/>
            <a:ext cx="6096000" cy="400110"/>
          </a:xfrm>
          <a:prstGeom prst="rect">
            <a:avLst/>
          </a:prstGeom>
        </p:spPr>
        <p:txBody>
          <a:bodyPr>
            <a:spAutoFit/>
          </a:bodyPr>
          <a:lstStyle/>
          <a:p>
            <a:r>
              <a:rPr lang="en-US" sz="1000" dirty="0" err="1">
                <a:solidFill>
                  <a:srgbClr val="222222"/>
                </a:solidFill>
                <a:latin typeface="Arial" panose="020B0604020202020204" pitchFamily="34" charset="0"/>
              </a:rPr>
              <a:t>Xiong</a:t>
            </a:r>
            <a:r>
              <a:rPr lang="en-US" sz="1000" dirty="0">
                <a:solidFill>
                  <a:srgbClr val="222222"/>
                </a:solidFill>
                <a:latin typeface="Arial" panose="020B0604020202020204" pitchFamily="34" charset="0"/>
              </a:rPr>
              <a:t>, C., </a:t>
            </a:r>
            <a:r>
              <a:rPr lang="en-US" sz="1000" dirty="0" err="1">
                <a:solidFill>
                  <a:srgbClr val="222222"/>
                </a:solidFill>
                <a:latin typeface="Arial" panose="020B0604020202020204" pitchFamily="34" charset="0"/>
              </a:rPr>
              <a:t>Merity</a:t>
            </a:r>
            <a:r>
              <a:rPr lang="en-US" sz="1000" dirty="0">
                <a:solidFill>
                  <a:srgbClr val="222222"/>
                </a:solidFill>
                <a:latin typeface="Arial" panose="020B0604020202020204" pitchFamily="34" charset="0"/>
              </a:rPr>
              <a:t>, S., &amp; </a:t>
            </a:r>
            <a:r>
              <a:rPr lang="en-US" sz="1000" dirty="0" err="1">
                <a:solidFill>
                  <a:srgbClr val="222222"/>
                </a:solidFill>
                <a:latin typeface="Arial" panose="020B0604020202020204" pitchFamily="34" charset="0"/>
              </a:rPr>
              <a:t>Socher</a:t>
            </a:r>
            <a:r>
              <a:rPr lang="en-US" sz="1000" dirty="0">
                <a:solidFill>
                  <a:srgbClr val="222222"/>
                </a:solidFill>
                <a:latin typeface="Arial" panose="020B0604020202020204" pitchFamily="34" charset="0"/>
              </a:rPr>
              <a:t>, R. (2016, June). Dynamic memory networks for visual and textual question answering. In International conference on machine learning (pp. 2397-2406).</a:t>
            </a:r>
            <a:endParaRPr lang="en-US" sz="1000" dirty="0"/>
          </a:p>
        </p:txBody>
      </p:sp>
    </p:spTree>
    <p:extLst>
      <p:ext uri="{BB962C8B-B14F-4D97-AF65-F5344CB8AC3E}">
        <p14:creationId xmlns:p14="http://schemas.microsoft.com/office/powerpoint/2010/main" val="2314313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总体上，自然语言处理已经由过去的特征工程转变为结构工程</a:t>
            </a:r>
            <a:endParaRPr lang="en-US" altLang="zh-CN" dirty="0"/>
          </a:p>
          <a:p>
            <a:pPr>
              <a:spcBef>
                <a:spcPts val="900"/>
              </a:spcBef>
              <a:spcAft>
                <a:spcPts val="900"/>
              </a:spcAft>
            </a:pPr>
            <a:r>
              <a:rPr lang="zh-CN" altLang="en-US" dirty="0"/>
              <a:t>如果有朝一日神经网络能够自行设计自己的结构，想必自然语言处理也能进入一个新的境界</a:t>
            </a: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E31C9C26-F510-A640-9EB8-4AD2AC116532}"/>
              </a:ext>
            </a:extLst>
          </p:cNvPr>
          <p:cNvPicPr>
            <a:picLocks noChangeAspect="1"/>
          </p:cNvPicPr>
          <p:nvPr/>
        </p:nvPicPr>
        <p:blipFill>
          <a:blip r:embed="rId5"/>
          <a:stretch>
            <a:fillRect/>
          </a:stretch>
        </p:blipFill>
        <p:spPr>
          <a:xfrm>
            <a:off x="3462391" y="3269315"/>
            <a:ext cx="5592137" cy="2907648"/>
          </a:xfrm>
          <a:prstGeom prst="rect">
            <a:avLst/>
          </a:prstGeom>
        </p:spPr>
      </p:pic>
      <p:sp>
        <p:nvSpPr>
          <p:cNvPr id="5" name="Rectangle 4">
            <a:extLst>
              <a:ext uri="{FF2B5EF4-FFF2-40B4-BE49-F238E27FC236}">
                <a16:creationId xmlns:a16="http://schemas.microsoft.com/office/drawing/2014/main" id="{F23F4FFB-37C8-4B4C-97F9-53DE36DAAD4D}"/>
              </a:ext>
            </a:extLst>
          </p:cNvPr>
          <p:cNvSpPr/>
          <p:nvPr/>
        </p:nvSpPr>
        <p:spPr>
          <a:xfrm>
            <a:off x="3326972" y="6218277"/>
            <a:ext cx="6096000" cy="400110"/>
          </a:xfrm>
          <a:prstGeom prst="rect">
            <a:avLst/>
          </a:prstGeom>
        </p:spPr>
        <p:txBody>
          <a:bodyPr>
            <a:spAutoFit/>
          </a:bodyPr>
          <a:lstStyle/>
          <a:p>
            <a:r>
              <a:rPr lang="en-US" sz="1000" dirty="0" err="1">
                <a:solidFill>
                  <a:srgbClr val="222222"/>
                </a:solidFill>
                <a:latin typeface="Arial" panose="020B0604020202020204" pitchFamily="34" charset="0"/>
              </a:rPr>
              <a:t>Zoph</a:t>
            </a:r>
            <a:r>
              <a:rPr lang="en-US" sz="1000" dirty="0">
                <a:solidFill>
                  <a:srgbClr val="222222"/>
                </a:solidFill>
                <a:latin typeface="Arial" panose="020B0604020202020204" pitchFamily="34" charset="0"/>
              </a:rPr>
              <a:t>, B., &amp; Le, Q. V. (2016). Neural architecture search with reinforcement learning. </a:t>
            </a:r>
            <a:r>
              <a:rPr lang="en-US" sz="1000" i="1" dirty="0" err="1">
                <a:solidFill>
                  <a:srgbClr val="222222"/>
                </a:solidFill>
                <a:latin typeface="Arial" panose="020B0604020202020204" pitchFamily="34" charset="0"/>
              </a:rPr>
              <a:t>arXiv</a:t>
            </a:r>
            <a:r>
              <a:rPr lang="en-US" sz="1000" i="1" dirty="0">
                <a:solidFill>
                  <a:srgbClr val="222222"/>
                </a:solidFill>
                <a:latin typeface="Arial" panose="020B0604020202020204" pitchFamily="34" charset="0"/>
              </a:rPr>
              <a:t> preprint arXiv:1611.01578</a:t>
            </a:r>
            <a:r>
              <a:rPr lang="en-US" sz="1000" dirty="0">
                <a:solidFill>
                  <a:srgbClr val="222222"/>
                </a:solidFill>
                <a:latin typeface="Arial" panose="020B0604020202020204" pitchFamily="34" charset="0"/>
              </a:rPr>
              <a:t>.</a:t>
            </a:r>
            <a:endParaRPr lang="en-US" sz="1000" dirty="0"/>
          </a:p>
        </p:txBody>
      </p:sp>
    </p:spTree>
    <p:extLst>
      <p:ext uri="{BB962C8B-B14F-4D97-AF65-F5344CB8AC3E}">
        <p14:creationId xmlns:p14="http://schemas.microsoft.com/office/powerpoint/2010/main" val="77747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13.1.1 </a:t>
            </a:r>
            <a:r>
              <a:rPr lang="zh-CN" altLang="en-US" b="1" dirty="0"/>
              <a:t>数据稀疏</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它们的独热向量却一点相似度都没有：</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a:latin typeface="Cambria Math" panose="02040503050406030204" pitchFamily="18" charset="0"/>
                              <a:cs typeface="Times New Roman" panose="02020603050405020304" pitchFamily="18" charset="0"/>
                            </a:rPr>
                            <m:t>西红柿</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a:latin typeface="Cambria Math" panose="02040503050406030204" pitchFamily="18" charset="0"/>
                              <a:cs typeface="Times New Roman" panose="02020603050405020304" pitchFamily="18" charset="0"/>
                            </a:rPr>
                            <m:t>番茄</m:t>
                          </m:r>
                        </m:sub>
                      </m:sSub>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0,1,0</m:t>
                              </m:r>
                            </m:e>
                          </m:d>
                        </m:e>
                        <m:sup>
                          <m:r>
                            <m:rPr>
                              <m:sty m:val="p"/>
                            </m:rPr>
                            <a:rPr lang="en-US">
                              <a:latin typeface="Cambria Math" panose="02040503050406030204" pitchFamily="18" charset="0"/>
                              <a:cs typeface="Times New Roman" panose="02020603050405020304" pitchFamily="18" charset="0"/>
                            </a:rPr>
                            <m:t>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0,0,1</m:t>
                              </m:r>
                            </m:e>
                          </m:d>
                        </m:e>
                        <m:sup>
                          <m:r>
                            <m:rPr>
                              <m:sty m:val="p"/>
                            </m:rPr>
                            <a:rPr lang="en-US">
                              <a:latin typeface="Cambria Math" panose="02040503050406030204" pitchFamily="18" charset="0"/>
                              <a:cs typeface="Times New Roman" panose="02020603050405020304" pitchFamily="18" charset="0"/>
                            </a:rPr>
                            <m:t>T</m:t>
                          </m:r>
                        </m:sup>
                      </m:sSup>
                      <m:r>
                        <a:rPr lang="en-US" i="1">
                          <a:latin typeface="Cambria Math" panose="02040503050406030204" pitchFamily="18" charset="0"/>
                          <a:cs typeface="Times New Roman" panose="02020603050405020304" pitchFamily="18" charset="0"/>
                        </a:rPr>
                        <m:t>=0</m:t>
                      </m:r>
                    </m:oMath>
                  </m:oMathPara>
                </a14:m>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a:stretch>
              </a:blipFill>
            </p:spPr>
            <p:txBody>
              <a:bodyPr/>
              <a:lstStyle/>
              <a:p>
                <a:r>
                  <a:rPr lang="en-US">
                    <a:noFill/>
                  </a:rPr>
                  <a:t> </a:t>
                </a:r>
              </a:p>
            </p:txBody>
          </p:sp>
        </mc:Fallback>
      </mc:AlternateContent>
    </p:spTree>
    <p:extLst>
      <p:ext uri="{BB962C8B-B14F-4D97-AF65-F5344CB8AC3E}">
        <p14:creationId xmlns:p14="http://schemas.microsoft.com/office/powerpoint/2010/main" val="2391201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95363" y="2766218"/>
            <a:ext cx="10515600" cy="1325563"/>
          </a:xfrm>
        </p:spPr>
        <p:txBody>
          <a:bodyPr/>
          <a:lstStyle/>
          <a:p>
            <a:pPr algn="ctr"/>
            <a:r>
              <a:rPr lang="zh-CN" altLang="en-US" b="1" dirty="0"/>
              <a:t>前路漫漫，与君共勉</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8646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13.1.2 </a:t>
            </a:r>
            <a:r>
              <a:rPr lang="zh-CN" altLang="en-US" b="1" dirty="0"/>
              <a:t>特征模板</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传统自然语言处理依赖于手工制定的特征模板</a:t>
            </a:r>
            <a:endParaRPr lang="en-US" altLang="zh-CN" dirty="0"/>
          </a:p>
          <a:p>
            <a:pPr>
              <a:spcBef>
                <a:spcPts val="900"/>
              </a:spcBef>
              <a:spcAft>
                <a:spcPts val="900"/>
              </a:spcAft>
            </a:pPr>
            <a:r>
              <a:rPr lang="zh-CN" altLang="en-US" dirty="0"/>
              <a:t>这样的特征模板同样带来数据稀疏的困扰</a:t>
            </a:r>
            <a:endParaRPr lang="en-US" altLang="zh-CN" dirty="0"/>
          </a:p>
          <a:p>
            <a:pPr>
              <a:spcBef>
                <a:spcPts val="900"/>
              </a:spcBef>
              <a:spcAft>
                <a:spcPts val="900"/>
              </a:spcAft>
            </a:pPr>
            <a:r>
              <a:rPr lang="zh-CN" altLang="en-US" dirty="0"/>
              <a:t>即便是经验最丰富的语言学家也无法设计出有效的特征模板</a:t>
            </a:r>
            <a:endParaRPr lang="en-US" altLang="zh-CN" dirty="0"/>
          </a:p>
          <a:p>
            <a:pPr>
              <a:spcBef>
                <a:spcPts val="900"/>
              </a:spcBef>
              <a:spcAft>
                <a:spcPts val="900"/>
              </a:spcAft>
            </a:pPr>
            <a:r>
              <a:rPr lang="zh-CN" altLang="en-US" dirty="0"/>
              <a:t>特征工程也是一件费时费力、难以复用的工作</a:t>
            </a:r>
            <a:endParaRPr lang="en-US"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836142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13.1.3 </a:t>
            </a:r>
            <a:r>
              <a:rPr lang="zh-CN" altLang="en-US" b="1" dirty="0"/>
              <a:t>误差传播</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流水线式的作业方式存在严重的</a:t>
            </a:r>
            <a:r>
              <a:rPr lang="zh-CN" altLang="en-US" b="1" dirty="0"/>
              <a:t>误差传播</a:t>
            </a:r>
            <a:r>
              <a:rPr lang="zh-CN" altLang="en-US" dirty="0"/>
              <a:t>问题</a:t>
            </a:r>
            <a:endParaRPr lang="en-US" altLang="zh-CN" dirty="0"/>
          </a:p>
          <a:p>
            <a:pPr lvl="1">
              <a:spcBef>
                <a:spcPts val="900"/>
              </a:spcBef>
              <a:spcAft>
                <a:spcPts val="900"/>
              </a:spcAft>
            </a:pPr>
            <a:r>
              <a:rPr lang="zh-CN" altLang="en-US" dirty="0"/>
              <a:t>前一个模块产生的错误被输入到下一个模块中产生更大的错误</a:t>
            </a:r>
            <a:endParaRPr lang="en-US"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31047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 </a:t>
            </a:r>
            <a:r>
              <a:rPr lang="zh-CN" altLang="en-US" b="1" dirty="0"/>
              <a:t>深度学习与优势</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zh-CN" altLang="en-US" dirty="0"/>
              <a:t>为了解决传统机器学习与自然语言处理中的数据稀疏、人工特征模板和误差传播等问题，人们将注意力转向了另一种机器学习潮流的研究</a:t>
            </a:r>
            <a:r>
              <a:rPr lang="en-US" dirty="0"/>
              <a:t>——</a:t>
            </a:r>
            <a:r>
              <a:rPr lang="zh-CN" altLang="en-US" dirty="0"/>
              <a:t>深度学习。</a:t>
            </a:r>
            <a:endParaRPr lang="en-US" dirty="0"/>
          </a:p>
        </p:txBody>
      </p:sp>
    </p:spTree>
    <p:extLst>
      <p:ext uri="{BB962C8B-B14F-4D97-AF65-F5344CB8AC3E}">
        <p14:creationId xmlns:p14="http://schemas.microsoft.com/office/powerpoint/2010/main" val="541037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13.2.1 </a:t>
            </a:r>
            <a:r>
              <a:rPr lang="en-US" b="1" dirty="0" err="1"/>
              <a:t>深度学习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en-US" b="1" dirty="0" err="1">
                <a:cs typeface="Times New Roman" panose="02020603050405020304" pitchFamily="18" charset="0"/>
              </a:rPr>
              <a:t>深度学习</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Deep</a:t>
            </a:r>
            <a:r>
              <a:rPr lang="en-US" dirty="0">
                <a:latin typeface="Cambria" panose="02040503050406030204" pitchFamily="18" charset="0"/>
                <a:cs typeface="Times New Roman" panose="02020603050405020304" pitchFamily="18" charset="0"/>
              </a:rPr>
              <a:t> Learning</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DL</a:t>
            </a:r>
            <a:r>
              <a:rPr lang="en-US" dirty="0">
                <a:cs typeface="Times New Roman" panose="02020603050405020304" pitchFamily="18" charset="0"/>
              </a:rPr>
              <a:t>）</a:t>
            </a:r>
            <a:r>
              <a:rPr lang="zh-CN" altLang="en-US" dirty="0"/>
              <a:t>属于表示学习（</a:t>
            </a:r>
            <a:r>
              <a:rPr lang="en-US" altLang="zh-CN" dirty="0">
                <a:latin typeface="Cambria" panose="02040503050406030204" pitchFamily="18" charset="0"/>
                <a:cs typeface="Times New Roman" panose="02020603050405020304" pitchFamily="18" charset="0"/>
              </a:rPr>
              <a:t>Representation Learning</a:t>
            </a:r>
            <a:r>
              <a:rPr lang="zh-CN" altLang="en-US" dirty="0"/>
              <a:t>）的范畴，指的是利用具有一定“深度”的模型来自动学习事物的向量表示（</a:t>
            </a:r>
            <a:r>
              <a:rPr lang="en-US" altLang="zh-CN" dirty="0" err="1">
                <a:latin typeface="Cambria" panose="02040503050406030204" pitchFamily="18" charset="0"/>
                <a:cs typeface="Times New Roman" panose="02020603050405020304" pitchFamily="18" charset="0"/>
              </a:rPr>
              <a:t>vectorial</a:t>
            </a:r>
            <a:r>
              <a:rPr lang="en-US" altLang="zh-CN" dirty="0">
                <a:latin typeface="Cambria" panose="02040503050406030204" pitchFamily="18" charset="0"/>
                <a:cs typeface="Times New Roman" panose="02020603050405020304" pitchFamily="18" charset="0"/>
              </a:rPr>
              <a:t> representation</a:t>
            </a:r>
            <a:r>
              <a:rPr lang="zh-CN" altLang="en-US" dirty="0"/>
              <a:t>）的一种学习范式。目前，深度学习所采用的模型主要是层数在一层以上的神经网络</a:t>
            </a:r>
            <a:endParaRPr lang="en-US" altLang="zh-CN" dirty="0"/>
          </a:p>
          <a:p>
            <a:r>
              <a:rPr lang="zh-CN" altLang="en-US" dirty="0"/>
              <a:t>通过多层感知机提取向量才是深度学习的精髓</a:t>
            </a:r>
            <a:endParaRPr lang="en-US" dirty="0"/>
          </a:p>
        </p:txBody>
      </p:sp>
    </p:spTree>
    <p:extLst>
      <p:ext uri="{BB962C8B-B14F-4D97-AF65-F5344CB8AC3E}">
        <p14:creationId xmlns:p14="http://schemas.microsoft.com/office/powerpoint/2010/main" val="1746974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TotalTime>
  <Words>3208</Words>
  <Application>Microsoft Office PowerPoint</Application>
  <PresentationFormat>宽屏</PresentationFormat>
  <Paragraphs>297</Paragraphs>
  <Slides>50</Slides>
  <Notes>50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SimSun</vt:lpstr>
      <vt:lpstr>Arial</vt:lpstr>
      <vt:lpstr>Calibri</vt:lpstr>
      <vt:lpstr>Cambria</vt:lpstr>
      <vt:lpstr>Cambria Math</vt:lpstr>
      <vt:lpstr>Consolas</vt:lpstr>
      <vt:lpstr>Wingdings</vt:lpstr>
      <vt:lpstr>Office Theme</vt:lpstr>
      <vt:lpstr>第十三章 深度学习与自然语言处理</vt:lpstr>
      <vt:lpstr>13.1 传统方法的局限</vt:lpstr>
      <vt:lpstr>13.1.1 数据稀疏</vt:lpstr>
      <vt:lpstr>13.1.1 数据稀疏</vt:lpstr>
      <vt:lpstr>13.1.1 数据稀疏</vt:lpstr>
      <vt:lpstr>13.1.2 特征模板</vt:lpstr>
      <vt:lpstr>13.1.3 误差传播</vt:lpstr>
      <vt:lpstr>13.2 深度学习与优势</vt:lpstr>
      <vt:lpstr>13.2.1 深度学习</vt:lpstr>
      <vt:lpstr>13.2.1 深度学习</vt:lpstr>
      <vt:lpstr>13.2.1 深度学习</vt:lpstr>
      <vt:lpstr>13.2.1 深度学习</vt:lpstr>
      <vt:lpstr>13.2.1 深度学习</vt:lpstr>
      <vt:lpstr>13.2.1 深度学习</vt:lpstr>
      <vt:lpstr>13.2.1 深度学习</vt:lpstr>
      <vt:lpstr>13.2.2 用稠密向量解决数据稀疏</vt:lpstr>
      <vt:lpstr>13.2.3 用多层网络自动提取特征表示</vt:lpstr>
      <vt:lpstr>13.2.4 端到端的设计</vt:lpstr>
      <vt:lpstr>13.3 word2vec</vt:lpstr>
      <vt:lpstr>13.3.1 语言学上的启发</vt:lpstr>
      <vt:lpstr>13.3.2 CBOW模型</vt:lpstr>
      <vt:lpstr>13.3.2 CBOW模型</vt:lpstr>
      <vt:lpstr>13.3.2 CBOW模型</vt:lpstr>
      <vt:lpstr>13.3.2 CBOW模型</vt:lpstr>
      <vt:lpstr>13.3.2 CBOW模型</vt:lpstr>
      <vt:lpstr>13.3.2 CBOW模型</vt:lpstr>
      <vt:lpstr>13.3.3 训练词向量</vt:lpstr>
      <vt:lpstr>13.3.3 训练词向量</vt:lpstr>
      <vt:lpstr>13.3.4 单词语义相似度</vt:lpstr>
      <vt:lpstr>13.3.5 词语类比</vt:lpstr>
      <vt:lpstr>13.3.5 词语类比</vt:lpstr>
      <vt:lpstr>13.3.5 词语类比</vt:lpstr>
      <vt:lpstr>13.3.5 词语类比</vt:lpstr>
      <vt:lpstr>13.3.5 短文本相似度</vt:lpstr>
      <vt:lpstr>13.3.5 短文本相似度</vt:lpstr>
      <vt:lpstr>13.4 基于神经网络的高性能依存句法分析器</vt:lpstr>
      <vt:lpstr>13.4.1 Arc-Standard转移系统</vt:lpstr>
      <vt:lpstr>13.4.2 特征提取</vt:lpstr>
      <vt:lpstr>13.4.2 特征提取</vt:lpstr>
      <vt:lpstr>13.4.2 特征提取</vt:lpstr>
      <vt:lpstr>13.4.3 实现与接口</vt:lpstr>
      <vt:lpstr>13.5 自然语言处理进阶</vt:lpstr>
      <vt:lpstr>13.5 自然语言处理进阶</vt:lpstr>
      <vt:lpstr>13.5 自然语言处理进阶</vt:lpstr>
      <vt:lpstr>13.5 自然语言处理进阶</vt:lpstr>
      <vt:lpstr>13.5 自然语言处理进阶</vt:lpstr>
      <vt:lpstr>13.5 自然语言处理进阶</vt:lpstr>
      <vt:lpstr>13.5 自然语言处理进阶</vt:lpstr>
      <vt:lpstr>13.5 自然语言处理进阶</vt:lpstr>
      <vt:lpstr>前路漫漫，与君共勉</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韩 和</dc:creator>
  <cp:lastModifiedBy>David yonggang</cp:lastModifiedBy>
  <cp:revision>452</cp:revision>
  <dcterms:created xsi:type="dcterms:W3CDTF">2019-10-06T17:25:52Z</dcterms:created>
  <dcterms:modified xsi:type="dcterms:W3CDTF">2020-06-27T20:12:59Z</dcterms:modified>
</cp:coreProperties>
</file>